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6"/>
  </p:notesMasterIdLst>
  <p:sldIdLst>
    <p:sldId id="259" r:id="rId3"/>
    <p:sldId id="257" r:id="rId4"/>
    <p:sldId id="258" r:id="rId5"/>
    <p:sldId id="264" r:id="rId6"/>
    <p:sldId id="265" r:id="rId7"/>
    <p:sldId id="266" r:id="rId8"/>
    <p:sldId id="267" r:id="rId9"/>
    <p:sldId id="268" r:id="rId10"/>
    <p:sldId id="269" r:id="rId11"/>
    <p:sldId id="270" r:id="rId12"/>
    <p:sldId id="260" r:id="rId13"/>
    <p:sldId id="261" r:id="rId14"/>
    <p:sldId id="262" r:id="rId15"/>
    <p:sldId id="256" r:id="rId16"/>
    <p:sldId id="271" r:id="rId17"/>
    <p:sldId id="272" r:id="rId18"/>
    <p:sldId id="273" r:id="rId19"/>
    <p:sldId id="274" r:id="rId20"/>
    <p:sldId id="275" r:id="rId21"/>
    <p:sldId id="276" r:id="rId22"/>
    <p:sldId id="263" r:id="rId23"/>
    <p:sldId id="277" r:id="rId24"/>
    <p:sldId id="278" r:id="rId25"/>
  </p:sldIdLst>
  <p:sldSz cx="9144000" cy="5143500" type="screen16x9"/>
  <p:notesSz cx="6858000" cy="9144000"/>
  <p:embeddedFontLst>
    <p:embeddedFont>
      <p:font typeface="Dosis" pitchFamily="2" charset="0"/>
      <p:regular r:id="rId27"/>
      <p:bold r:id="rId28"/>
    </p:embeddedFont>
    <p:embeddedFont>
      <p:font typeface="Nunito"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71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4049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681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1701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860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1949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367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717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779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434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63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761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058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3568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3120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0386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84741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oknardotulung@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hyperlink" Target="https://github.com/oknardo" TargetMode="External"/><Relationship Id="rId4" Type="http://schemas.openxmlformats.org/officeDocument/2006/relationships/hyperlink" Target="http://www.linkedin.com/in/oknardo-tulun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drive/134iSVd1aE1v874_dDdy_ARM3rG-bG4a0?usp=sharing"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00" dirty="0">
                <a:latin typeface="Dosis"/>
                <a:ea typeface="Dosis"/>
                <a:cs typeface="Dosis"/>
                <a:sym typeface="Dosis"/>
              </a:rPr>
              <a:t>Predict Customer Personality to boost marketing campaign by using Machine Learning</a:t>
            </a:r>
            <a:endParaRPr sz="3000" b="1" dirty="0">
              <a:solidFill>
                <a:schemeClr val="lt1"/>
              </a:solidFill>
            </a:endParaRPr>
          </a:p>
        </p:txBody>
      </p:sp>
      <p:sp>
        <p:nvSpPr>
          <p:cNvPr id="100" name="Google Shape;100;p25"/>
          <p:cNvSpPr txBox="1"/>
          <p:nvPr/>
        </p:nvSpPr>
        <p:spPr>
          <a:xfrm>
            <a:off x="5959950" y="908900"/>
            <a:ext cx="2977988" cy="9953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i="0" u="none" strike="noStrike" cap="none" dirty="0">
                <a:solidFill>
                  <a:srgbClr val="000000"/>
                </a:solidFill>
                <a:latin typeface="Dosis"/>
                <a:ea typeface="Dosis"/>
                <a:cs typeface="Dosis"/>
                <a:sym typeface="Dosis"/>
              </a:rPr>
              <a:t>Oknardo Budi Setiawan Tulung</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dirty="0">
                <a:latin typeface="Dosis"/>
                <a:ea typeface="Dosis"/>
                <a:cs typeface="Dosis"/>
                <a:sym typeface="Dosis"/>
              </a:rPr>
              <a:t>E</a:t>
            </a:r>
            <a:r>
              <a:rPr lang="en" sz="1200" dirty="0">
                <a:latin typeface="Dosis"/>
                <a:ea typeface="Dosis"/>
                <a:cs typeface="Dosis"/>
                <a:sym typeface="Dosis"/>
              </a:rPr>
              <a:t>nail: </a:t>
            </a:r>
            <a:r>
              <a:rPr lang="en" sz="1200" dirty="0">
                <a:latin typeface="Dosis"/>
                <a:ea typeface="Dosis"/>
                <a:cs typeface="Dosis"/>
                <a:sym typeface="Dosis"/>
                <a:hlinkClick r:id="rId3"/>
              </a:rPr>
              <a:t>oknardotulung@gmail.com</a:t>
            </a:r>
            <a:endParaRPr lang="en" sz="1200"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dirty="0">
                <a:latin typeface="Dosis"/>
                <a:ea typeface="Dosis"/>
                <a:cs typeface="Dosis"/>
                <a:sym typeface="Dosis"/>
              </a:rPr>
              <a:t>LinkedIn: </a:t>
            </a:r>
            <a:r>
              <a:rPr lang="en-US" sz="1200" b="0" i="0" dirty="0">
                <a:effectLst/>
                <a:highlight>
                  <a:srgbClr val="FFFFFF"/>
                </a:highlight>
                <a:latin typeface="Dosis" pitchFamily="2" charset="0"/>
                <a:hlinkClick r:id="rId4"/>
              </a:rPr>
              <a:t>www.linkedin.com/in/oknardo-tulung</a:t>
            </a:r>
            <a:endParaRPr lang="en-US" sz="1200" b="0" i="0" dirty="0">
              <a:effectLst/>
              <a:highlight>
                <a:srgbClr val="FFFFFF"/>
              </a:highlight>
              <a:latin typeface="Dosis" pitchFamily="2" charset="0"/>
            </a:endParaRPr>
          </a:p>
          <a:p>
            <a:pPr marL="0" marR="0" lvl="0" indent="0" algn="l" rtl="0">
              <a:lnSpc>
                <a:spcPct val="100000"/>
              </a:lnSpc>
              <a:spcBef>
                <a:spcPts val="0"/>
              </a:spcBef>
              <a:spcAft>
                <a:spcPts val="0"/>
              </a:spcAft>
              <a:buClr>
                <a:srgbClr val="000000"/>
              </a:buClr>
              <a:buSzPts val="1100"/>
              <a:buFont typeface="Arial"/>
              <a:buNone/>
            </a:pPr>
            <a:r>
              <a:rPr lang="en-US" sz="1050" dirty="0">
                <a:latin typeface="Dosis" pitchFamily="2" charset="0"/>
                <a:ea typeface="Dosis"/>
                <a:cs typeface="Dosis"/>
                <a:sym typeface="Dosis"/>
              </a:rPr>
              <a:t>GitHub: </a:t>
            </a:r>
            <a:r>
              <a:rPr lang="en-US" sz="1050" dirty="0">
                <a:latin typeface="Dosis" pitchFamily="2" charset="0"/>
                <a:ea typeface="Dosis"/>
                <a:cs typeface="Dosis"/>
                <a:sym typeface="Dosis"/>
                <a:hlinkClick r:id="rId5"/>
              </a:rPr>
              <a:t>https://github.com/oknardo</a:t>
            </a:r>
            <a:endParaRPr lang="en-US" sz="1050" dirty="0">
              <a:latin typeface="Dosis" pitchFamily="2" charset="0"/>
              <a:ea typeface="Dosis"/>
              <a:cs typeface="Dosis"/>
              <a:sym typeface="Dosis"/>
            </a:endParaRPr>
          </a:p>
        </p:txBody>
      </p:sp>
      <p:pic>
        <p:nvPicPr>
          <p:cNvPr id="101" name="Google Shape;101;p25"/>
          <p:cNvPicPr preferRelativeResize="0"/>
          <p:nvPr/>
        </p:nvPicPr>
        <p:blipFill>
          <a:blip r:embed="rId6"/>
          <a:srcRect t="10766" b="10766"/>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62600"/>
            <a:ext cx="4167000" cy="2270763"/>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400" dirty="0">
                <a:solidFill>
                  <a:schemeClr val="dk1"/>
                </a:solidFill>
                <a:latin typeface="Nunito" pitchFamily="2" charset="0"/>
                <a:ea typeface="Nunito"/>
                <a:cs typeface="Nunito"/>
                <a:sym typeface="Nunito"/>
              </a:rPr>
              <a:t>“</a:t>
            </a:r>
            <a:r>
              <a:rPr lang="en-US" sz="1600" b="0" i="0" dirty="0">
                <a:effectLst/>
                <a:highlight>
                  <a:srgbClr val="FFFFFF"/>
                </a:highlight>
                <a:latin typeface="Nunito" pitchFamily="2" charset="0"/>
              </a:rPr>
              <a:t>Bachelor of Science graduate in Mathematics with a passion for Data Analytics and Geographic Information Systems (GIS). Equipped with comprehensive knowledge and skills acquired through training and projects. Proven ability to navigate complex datasets, ensuring accuracy and deriving actionable insights.</a:t>
            </a:r>
            <a:r>
              <a:rPr lang="en-US" sz="1100" dirty="0">
                <a:latin typeface="Nunito" pitchFamily="2" charset="0"/>
              </a:rPr>
              <a:t>.</a:t>
            </a:r>
            <a:r>
              <a:rPr lang="en" sz="1400" dirty="0">
                <a:solidFill>
                  <a:schemeClr val="dk1"/>
                </a:solidFill>
                <a:latin typeface="Nunito" pitchFamily="2" charset="0"/>
                <a:ea typeface="Nunito"/>
                <a:cs typeface="Nunito"/>
                <a:sym typeface="Nunito"/>
              </a:rPr>
              <a:t>”</a:t>
            </a:r>
            <a:endParaRPr sz="1400" dirty="0">
              <a:latin typeface="Nunito"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Cleaning</a:t>
            </a:r>
            <a:endParaRPr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844550" lvl="1" indent="-228600">
              <a:lnSpc>
                <a:spcPct val="150000"/>
              </a:lnSpc>
              <a:buClr>
                <a:schemeClr val="dk1"/>
              </a:buClr>
              <a:buSzPts val="1500"/>
              <a:buFont typeface="+mj-lt"/>
              <a:buAutoNum type="arabicPeriod"/>
            </a:pPr>
            <a:r>
              <a:rPr lang="en-US" sz="1200" b="1" i="0" dirty="0">
                <a:solidFill>
                  <a:srgbClr val="212121"/>
                </a:solidFill>
                <a:effectLst/>
                <a:highlight>
                  <a:srgbClr val="FFFFFF"/>
                </a:highlight>
                <a:latin typeface="+mn-lt"/>
              </a:rPr>
              <a:t>Handling Missing Value dan </a:t>
            </a:r>
            <a:r>
              <a:rPr lang="en-US" sz="1200" b="1" i="0" dirty="0" err="1">
                <a:solidFill>
                  <a:srgbClr val="212121"/>
                </a:solidFill>
                <a:effectLst/>
                <a:highlight>
                  <a:srgbClr val="FFFFFF"/>
                </a:highlight>
                <a:latin typeface="+mn-lt"/>
              </a:rPr>
              <a:t>Dupilcate</a:t>
            </a:r>
            <a:r>
              <a:rPr lang="en-US" sz="1200" b="1" i="0" dirty="0">
                <a:solidFill>
                  <a:srgbClr val="212121"/>
                </a:solidFill>
                <a:effectLst/>
                <a:highlight>
                  <a:srgbClr val="FFFFFF"/>
                </a:highlight>
                <a:latin typeface="+mn-lt"/>
              </a:rPr>
              <a:t> Data</a:t>
            </a:r>
          </a:p>
          <a:p>
            <a:pPr marL="933450" lvl="1">
              <a:lnSpc>
                <a:spcPct val="150000"/>
              </a:lnSpc>
              <a:buClr>
                <a:schemeClr val="dk1"/>
              </a:buClr>
              <a:buSzPts val="1500"/>
              <a:buFont typeface="+mj-lt"/>
              <a:buAutoNum type="arabicPeriod"/>
            </a:pPr>
            <a:endParaRPr lang="en-US" sz="1200" b="1" dirty="0">
              <a:solidFill>
                <a:srgbClr val="212121"/>
              </a:solidFill>
              <a:highlight>
                <a:srgbClr val="FFFFFF"/>
              </a:highlight>
              <a:latin typeface="+mn-lt"/>
            </a:endParaRPr>
          </a:p>
          <a:p>
            <a:pPr marL="615950" lvl="1" indent="0">
              <a:lnSpc>
                <a:spcPct val="150000"/>
              </a:lnSpc>
              <a:buClr>
                <a:schemeClr val="dk1"/>
              </a:buClr>
              <a:buSzPts val="1500"/>
              <a:buNone/>
            </a:pPr>
            <a:endParaRPr lang="en-US" sz="1200" b="1" i="0" dirty="0">
              <a:solidFill>
                <a:srgbClr val="212121"/>
              </a:solidFill>
              <a:effectLst/>
              <a:highlight>
                <a:srgbClr val="FFFFFF"/>
              </a:highlight>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5" name="Picture 4">
            <a:extLst>
              <a:ext uri="{FF2B5EF4-FFF2-40B4-BE49-F238E27FC236}">
                <a16:creationId xmlns:a16="http://schemas.microsoft.com/office/drawing/2014/main" id="{FEE16C69-15C7-CDA3-A244-013E581BAC82}"/>
              </a:ext>
            </a:extLst>
          </p:cNvPr>
          <p:cNvPicPr>
            <a:picLocks noChangeAspect="1"/>
          </p:cNvPicPr>
          <p:nvPr/>
        </p:nvPicPr>
        <p:blipFill>
          <a:blip r:embed="rId4"/>
          <a:stretch>
            <a:fillRect/>
          </a:stretch>
        </p:blipFill>
        <p:spPr>
          <a:xfrm>
            <a:off x="1263752" y="1355025"/>
            <a:ext cx="1588887" cy="3457301"/>
          </a:xfrm>
          <a:prstGeom prst="rect">
            <a:avLst/>
          </a:prstGeom>
          <a:ln>
            <a:solidFill>
              <a:schemeClr val="tx1"/>
            </a:solidFill>
          </a:ln>
        </p:spPr>
      </p:pic>
      <p:sp>
        <p:nvSpPr>
          <p:cNvPr id="7" name="TextBox 6">
            <a:extLst>
              <a:ext uri="{FF2B5EF4-FFF2-40B4-BE49-F238E27FC236}">
                <a16:creationId xmlns:a16="http://schemas.microsoft.com/office/drawing/2014/main" id="{81FC1DC9-1D07-EAE5-F274-843F8945C830}"/>
              </a:ext>
            </a:extLst>
          </p:cNvPr>
          <p:cNvSpPr txBox="1"/>
          <p:nvPr/>
        </p:nvSpPr>
        <p:spPr>
          <a:xfrm>
            <a:off x="3442912" y="2419007"/>
            <a:ext cx="4602050" cy="1415772"/>
          </a:xfrm>
          <a:prstGeom prst="rect">
            <a:avLst/>
          </a:prstGeom>
          <a:noFill/>
        </p:spPr>
        <p:txBody>
          <a:bodyPr wrap="square">
            <a:spAutoFit/>
          </a:bodyPr>
          <a:lstStyle/>
          <a:p>
            <a:pPr algn="l"/>
            <a:r>
              <a:rPr lang="en-US" sz="1200" b="0" i="0" dirty="0" err="1">
                <a:solidFill>
                  <a:srgbClr val="212121"/>
                </a:solidFill>
                <a:effectLst/>
                <a:latin typeface="+mn-lt"/>
              </a:rPr>
              <a:t>Keterangan</a:t>
            </a:r>
            <a:r>
              <a:rPr lang="en-US" sz="1200" b="0" i="0" dirty="0">
                <a:solidFill>
                  <a:srgbClr val="212121"/>
                </a:solidFill>
                <a:effectLst/>
                <a:latin typeface="+mn-lt"/>
              </a:rPr>
              <a:t>:</a:t>
            </a:r>
          </a:p>
          <a:p>
            <a:pPr algn="l"/>
            <a:endParaRPr lang="en-US" sz="1200" b="0" i="0" dirty="0">
              <a:solidFill>
                <a:srgbClr val="212121"/>
              </a:solidFill>
              <a:effectLst/>
              <a:latin typeface="+mn-lt"/>
            </a:endParaRPr>
          </a:p>
          <a:p>
            <a:pPr marL="285750" indent="-285750" algn="l">
              <a:buFont typeface="Arial" panose="020B0604020202020204" pitchFamily="34" charset="0"/>
              <a:buChar char="•"/>
            </a:pPr>
            <a:r>
              <a:rPr lang="en-US" sz="1200" b="0" i="0" dirty="0" err="1">
                <a:solidFill>
                  <a:srgbClr val="212121"/>
                </a:solidFill>
                <a:effectLst/>
                <a:latin typeface="+mn-lt"/>
              </a:rPr>
              <a:t>Terdapa</a:t>
            </a:r>
            <a:r>
              <a:rPr lang="en-US" sz="1200" b="0" i="0" dirty="0">
                <a:solidFill>
                  <a:srgbClr val="212121"/>
                </a:solidFill>
                <a:effectLst/>
                <a:latin typeface="+mn-lt"/>
              </a:rPr>
              <a:t> Null value </a:t>
            </a:r>
            <a:r>
              <a:rPr lang="en-US" sz="1200" b="0" i="0" dirty="0" err="1">
                <a:solidFill>
                  <a:srgbClr val="212121"/>
                </a:solidFill>
                <a:effectLst/>
                <a:latin typeface="+mn-lt"/>
              </a:rPr>
              <a:t>sebanyak</a:t>
            </a:r>
            <a:r>
              <a:rPr lang="en-US" sz="1200" b="0" i="0" dirty="0">
                <a:solidFill>
                  <a:srgbClr val="212121"/>
                </a:solidFill>
                <a:effectLst/>
                <a:latin typeface="+mn-lt"/>
              </a:rPr>
              <a:t> 24 pada feature </a:t>
            </a:r>
            <a:r>
              <a:rPr lang="en-US" sz="1200" b="1" i="0" dirty="0">
                <a:solidFill>
                  <a:srgbClr val="212121"/>
                </a:solidFill>
                <a:effectLst/>
                <a:latin typeface="+mn-lt"/>
              </a:rPr>
              <a:t>Income</a:t>
            </a:r>
          </a:p>
          <a:p>
            <a:pPr marL="285750" indent="-285750" algn="l">
              <a:buFont typeface="Arial" panose="020B0604020202020204" pitchFamily="34" charset="0"/>
              <a:buChar char="•"/>
            </a:pPr>
            <a:r>
              <a:rPr lang="en-US" sz="1200" i="0" dirty="0" err="1">
                <a:solidFill>
                  <a:srgbClr val="212121"/>
                </a:solidFill>
                <a:effectLst/>
                <a:latin typeface="+mn-lt"/>
              </a:rPr>
              <a:t>Tidak</a:t>
            </a:r>
            <a:r>
              <a:rPr lang="en-US" sz="1200" i="0" dirty="0">
                <a:solidFill>
                  <a:srgbClr val="212121"/>
                </a:solidFill>
                <a:effectLst/>
                <a:latin typeface="+mn-lt"/>
              </a:rPr>
              <a:t> </a:t>
            </a:r>
            <a:r>
              <a:rPr lang="en-US" sz="1200" i="0" dirty="0" err="1">
                <a:solidFill>
                  <a:srgbClr val="212121"/>
                </a:solidFill>
                <a:effectLst/>
                <a:latin typeface="+mn-lt"/>
              </a:rPr>
              <a:t>terdapat</a:t>
            </a:r>
            <a:r>
              <a:rPr lang="en-US" sz="1200" i="0" dirty="0">
                <a:solidFill>
                  <a:srgbClr val="212121"/>
                </a:solidFill>
                <a:effectLst/>
                <a:latin typeface="+mn-lt"/>
              </a:rPr>
              <a:t> data </a:t>
            </a:r>
            <a:r>
              <a:rPr lang="en-US" sz="1200" i="0" dirty="0" err="1">
                <a:solidFill>
                  <a:srgbClr val="212121"/>
                </a:solidFill>
                <a:effectLst/>
                <a:latin typeface="+mn-lt"/>
              </a:rPr>
              <a:t>duplikat</a:t>
            </a:r>
            <a:endParaRPr lang="en-US" sz="1200" i="0" dirty="0">
              <a:solidFill>
                <a:srgbClr val="212121"/>
              </a:solidFill>
              <a:effectLst/>
              <a:latin typeface="+mn-lt"/>
            </a:endParaRPr>
          </a:p>
          <a:p>
            <a:pPr marL="285750" indent="-285750" algn="l">
              <a:buFont typeface="Arial" panose="020B0604020202020204" pitchFamily="34" charset="0"/>
              <a:buChar char="•"/>
            </a:pPr>
            <a:endParaRPr lang="en-US" sz="1200" dirty="0">
              <a:solidFill>
                <a:srgbClr val="212121"/>
              </a:solidFill>
              <a:latin typeface="+mn-lt"/>
            </a:endParaRPr>
          </a:p>
          <a:p>
            <a:pPr algn="l"/>
            <a:r>
              <a:rPr lang="en-US" sz="1200" i="0" dirty="0">
                <a:solidFill>
                  <a:srgbClr val="212121"/>
                </a:solidFill>
                <a:effectLst/>
                <a:latin typeface="+mn-lt"/>
              </a:rPr>
              <a:t>Solusi :</a:t>
            </a:r>
          </a:p>
          <a:p>
            <a:pPr marL="285750" indent="-285750" algn="l">
              <a:buFont typeface="Arial" panose="020B0604020202020204" pitchFamily="34" charset="0"/>
              <a:buChar char="•"/>
            </a:pPr>
            <a:r>
              <a:rPr lang="en-US" sz="1200" dirty="0" err="1">
                <a:solidFill>
                  <a:srgbClr val="212121"/>
                </a:solidFill>
                <a:latin typeface="+mn-lt"/>
              </a:rPr>
              <a:t>Menghapus</a:t>
            </a:r>
            <a:r>
              <a:rPr lang="en-US" sz="1200" dirty="0">
                <a:solidFill>
                  <a:srgbClr val="212121"/>
                </a:solidFill>
                <a:latin typeface="+mn-lt"/>
              </a:rPr>
              <a:t> baris Null </a:t>
            </a:r>
            <a:r>
              <a:rPr lang="en-US" sz="1200" dirty="0" err="1">
                <a:solidFill>
                  <a:srgbClr val="212121"/>
                </a:solidFill>
                <a:latin typeface="+mn-lt"/>
              </a:rPr>
              <a:t>karena</a:t>
            </a:r>
            <a:r>
              <a:rPr lang="en-US" sz="1200" dirty="0">
                <a:solidFill>
                  <a:srgbClr val="212121"/>
                </a:solidFill>
                <a:latin typeface="+mn-lt"/>
              </a:rPr>
              <a:t> </a:t>
            </a:r>
            <a:r>
              <a:rPr lang="en-US" sz="1200" dirty="0" err="1">
                <a:solidFill>
                  <a:srgbClr val="212121"/>
                </a:solidFill>
                <a:latin typeface="+mn-lt"/>
              </a:rPr>
              <a:t>jumlahnya</a:t>
            </a:r>
            <a:r>
              <a:rPr lang="en-US" sz="1200" dirty="0">
                <a:solidFill>
                  <a:srgbClr val="212121"/>
                </a:solidFill>
                <a:latin typeface="+mn-lt"/>
              </a:rPr>
              <a:t> </a:t>
            </a:r>
            <a:r>
              <a:rPr lang="en-US" sz="1200" dirty="0" err="1">
                <a:solidFill>
                  <a:srgbClr val="212121"/>
                </a:solidFill>
                <a:latin typeface="+mn-lt"/>
              </a:rPr>
              <a:t>hanya</a:t>
            </a:r>
            <a:r>
              <a:rPr lang="en-US" sz="1200" dirty="0">
                <a:solidFill>
                  <a:srgbClr val="212121"/>
                </a:solidFill>
                <a:latin typeface="+mn-lt"/>
              </a:rPr>
              <a:t> </a:t>
            </a:r>
            <a:r>
              <a:rPr lang="en-US" sz="1200" dirty="0" err="1">
                <a:solidFill>
                  <a:srgbClr val="212121"/>
                </a:solidFill>
                <a:latin typeface="+mn-lt"/>
              </a:rPr>
              <a:t>sedikit</a:t>
            </a:r>
            <a:endParaRPr lang="en-US" sz="1200" i="0" dirty="0">
              <a:solidFill>
                <a:srgbClr val="212121"/>
              </a:solidFill>
              <a:effectLst/>
              <a:latin typeface="+mn-lt"/>
            </a:endParaRPr>
          </a:p>
        </p:txBody>
      </p:sp>
      <p:pic>
        <p:nvPicPr>
          <p:cNvPr id="9" name="Picture 8">
            <a:extLst>
              <a:ext uri="{FF2B5EF4-FFF2-40B4-BE49-F238E27FC236}">
                <a16:creationId xmlns:a16="http://schemas.microsoft.com/office/drawing/2014/main" id="{87DEAE56-FFE2-F29F-286A-017C25204153}"/>
              </a:ext>
            </a:extLst>
          </p:cNvPr>
          <p:cNvPicPr>
            <a:picLocks noChangeAspect="1"/>
          </p:cNvPicPr>
          <p:nvPr/>
        </p:nvPicPr>
        <p:blipFill rotWithShape="1">
          <a:blip r:embed="rId5"/>
          <a:srcRect l="13018" t="21315"/>
          <a:stretch/>
        </p:blipFill>
        <p:spPr>
          <a:xfrm>
            <a:off x="3539610" y="4063262"/>
            <a:ext cx="3872325" cy="332810"/>
          </a:xfrm>
          <a:prstGeom prst="rect">
            <a:avLst/>
          </a:prstGeom>
          <a:ln>
            <a:solidFill>
              <a:schemeClr val="tx1"/>
            </a:solidFill>
          </a:ln>
        </p:spPr>
      </p:pic>
      <p:pic>
        <p:nvPicPr>
          <p:cNvPr id="11" name="Picture 10">
            <a:extLst>
              <a:ext uri="{FF2B5EF4-FFF2-40B4-BE49-F238E27FC236}">
                <a16:creationId xmlns:a16="http://schemas.microsoft.com/office/drawing/2014/main" id="{AF5C424A-346B-045C-D4EB-0E8D46E7C98F}"/>
              </a:ext>
            </a:extLst>
          </p:cNvPr>
          <p:cNvPicPr>
            <a:picLocks noChangeAspect="1"/>
          </p:cNvPicPr>
          <p:nvPr/>
        </p:nvPicPr>
        <p:blipFill>
          <a:blip r:embed="rId6"/>
          <a:stretch>
            <a:fillRect/>
          </a:stretch>
        </p:blipFill>
        <p:spPr>
          <a:xfrm>
            <a:off x="3539610" y="1492399"/>
            <a:ext cx="2691652" cy="907299"/>
          </a:xfrm>
          <a:prstGeom prst="rect">
            <a:avLst/>
          </a:prstGeom>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Cleaning</a:t>
            </a:r>
            <a:endParaRPr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844550" lvl="1" indent="-228600">
              <a:lnSpc>
                <a:spcPct val="150000"/>
              </a:lnSpc>
              <a:buClr>
                <a:schemeClr val="dk1"/>
              </a:buClr>
              <a:buSzPts val="1500"/>
              <a:buFont typeface="+mj-lt"/>
              <a:buAutoNum type="arabicPeriod" startAt="2"/>
            </a:pPr>
            <a:r>
              <a:rPr lang="en-US" sz="1200" b="1" i="0" dirty="0">
                <a:solidFill>
                  <a:srgbClr val="212121"/>
                </a:solidFill>
                <a:effectLst/>
                <a:highlight>
                  <a:srgbClr val="FFFFFF"/>
                </a:highlight>
                <a:latin typeface="+mn-lt"/>
              </a:rPr>
              <a:t>Remove Feature </a:t>
            </a:r>
          </a:p>
          <a:p>
            <a:pPr marL="933450" lvl="1">
              <a:lnSpc>
                <a:spcPct val="150000"/>
              </a:lnSpc>
              <a:buClr>
                <a:schemeClr val="dk1"/>
              </a:buClr>
              <a:buSzPts val="1500"/>
              <a:buFont typeface="+mj-lt"/>
              <a:buAutoNum type="arabicPeriod" startAt="2"/>
            </a:pPr>
            <a:endParaRPr lang="en-US" sz="1200" b="1" dirty="0">
              <a:solidFill>
                <a:srgbClr val="212121"/>
              </a:solidFill>
              <a:highlight>
                <a:srgbClr val="FFFFFF"/>
              </a:highlight>
              <a:latin typeface="+mn-lt"/>
            </a:endParaRPr>
          </a:p>
          <a:p>
            <a:pPr marL="615950" lvl="1" indent="0">
              <a:lnSpc>
                <a:spcPct val="150000"/>
              </a:lnSpc>
              <a:buClr>
                <a:schemeClr val="dk1"/>
              </a:buClr>
              <a:buSzPts val="1500"/>
              <a:buNone/>
            </a:pPr>
            <a:endParaRPr lang="en-US" sz="1200" b="1" i="0" dirty="0">
              <a:solidFill>
                <a:srgbClr val="212121"/>
              </a:solidFill>
              <a:effectLst/>
              <a:highlight>
                <a:srgbClr val="FFFFFF"/>
              </a:highlight>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81FC1DC9-1D07-EAE5-F274-843F8945C830}"/>
              </a:ext>
            </a:extLst>
          </p:cNvPr>
          <p:cNvSpPr txBox="1"/>
          <p:nvPr/>
        </p:nvSpPr>
        <p:spPr>
          <a:xfrm>
            <a:off x="4656000" y="1331290"/>
            <a:ext cx="3624598" cy="1015663"/>
          </a:xfrm>
          <a:prstGeom prst="rect">
            <a:avLst/>
          </a:prstGeom>
          <a:noFill/>
        </p:spPr>
        <p:txBody>
          <a:bodyPr wrap="square">
            <a:spAutoFit/>
          </a:bodyPr>
          <a:lstStyle/>
          <a:p>
            <a:pPr algn="l"/>
            <a:r>
              <a:rPr lang="en-US" sz="1200" b="0" i="0" dirty="0" err="1">
                <a:solidFill>
                  <a:schemeClr val="tx1"/>
                </a:solidFill>
                <a:effectLst/>
                <a:latin typeface="+mn-lt"/>
              </a:rPr>
              <a:t>Keterangan</a:t>
            </a:r>
            <a:r>
              <a:rPr lang="en-US" sz="1200" b="0" i="0" dirty="0">
                <a:solidFill>
                  <a:schemeClr val="tx1"/>
                </a:solidFill>
                <a:effectLst/>
                <a:latin typeface="+mn-lt"/>
              </a:rPr>
              <a:t>:</a:t>
            </a:r>
          </a:p>
          <a:p>
            <a:pPr algn="l"/>
            <a:endParaRPr lang="en-US" sz="1200" b="0" i="0" dirty="0">
              <a:solidFill>
                <a:schemeClr val="tx1"/>
              </a:solidFill>
              <a:effectLst/>
              <a:latin typeface="+mn-lt"/>
            </a:endParaRPr>
          </a:p>
          <a:p>
            <a:pPr marL="285750" indent="-285750">
              <a:buFont typeface="Arial" panose="020B0604020202020204" pitchFamily="34" charset="0"/>
              <a:buChar char="•"/>
            </a:pPr>
            <a:r>
              <a:rPr lang="en-US" sz="1200" b="0" dirty="0" err="1">
                <a:solidFill>
                  <a:schemeClr val="tx1"/>
                </a:solidFill>
                <a:effectLst/>
                <a:latin typeface="+mn-lt"/>
              </a:rPr>
              <a:t>Menghapus</a:t>
            </a:r>
            <a:r>
              <a:rPr lang="en-US" sz="1200" b="0" dirty="0">
                <a:solidFill>
                  <a:schemeClr val="tx1"/>
                </a:solidFill>
                <a:effectLst/>
                <a:latin typeface="+mn-lt"/>
              </a:rPr>
              <a:t> feature </a:t>
            </a:r>
            <a:r>
              <a:rPr lang="en-US" sz="1200" b="1" dirty="0">
                <a:solidFill>
                  <a:schemeClr val="tx1"/>
                </a:solidFill>
                <a:effectLst/>
                <a:latin typeface="+mn-lt"/>
              </a:rPr>
              <a:t>Education</a:t>
            </a:r>
            <a:r>
              <a:rPr lang="en-US" sz="1200" b="0" dirty="0">
                <a:solidFill>
                  <a:schemeClr val="tx1"/>
                </a:solidFill>
                <a:effectLst/>
                <a:latin typeface="+mn-lt"/>
              </a:rPr>
              <a:t>, </a:t>
            </a:r>
            <a:r>
              <a:rPr lang="en-US" sz="1200" b="1" dirty="0" err="1">
                <a:solidFill>
                  <a:schemeClr val="tx1"/>
                </a:solidFill>
                <a:effectLst/>
                <a:latin typeface="+mn-lt"/>
              </a:rPr>
              <a:t>Marital_Status</a:t>
            </a:r>
            <a:r>
              <a:rPr lang="en-US" sz="1200" b="0" dirty="0">
                <a:solidFill>
                  <a:schemeClr val="tx1"/>
                </a:solidFill>
                <a:effectLst/>
                <a:latin typeface="+mn-lt"/>
              </a:rPr>
              <a:t>, </a:t>
            </a:r>
            <a:r>
              <a:rPr lang="en-US" sz="1200" b="1" dirty="0" err="1">
                <a:solidFill>
                  <a:schemeClr val="tx1"/>
                </a:solidFill>
                <a:effectLst/>
                <a:latin typeface="+mn-lt"/>
              </a:rPr>
              <a:t>Dt_Customer</a:t>
            </a:r>
            <a:r>
              <a:rPr lang="en-US" sz="1200" b="0" dirty="0">
                <a:solidFill>
                  <a:schemeClr val="tx1"/>
                </a:solidFill>
                <a:effectLst/>
                <a:latin typeface="+mn-lt"/>
              </a:rPr>
              <a:t>, dan </a:t>
            </a:r>
            <a:r>
              <a:rPr lang="en-US" sz="1200" b="1" dirty="0" err="1">
                <a:solidFill>
                  <a:schemeClr val="tx1"/>
                </a:solidFill>
                <a:effectLst/>
                <a:latin typeface="+mn-lt"/>
              </a:rPr>
              <a:t>Age_Category</a:t>
            </a:r>
            <a:endParaRPr lang="en-US" sz="1200" b="1" dirty="0">
              <a:solidFill>
                <a:schemeClr val="tx1"/>
              </a:solidFill>
              <a:effectLst/>
              <a:latin typeface="+mn-lt"/>
            </a:endParaRPr>
          </a:p>
        </p:txBody>
      </p:sp>
      <p:pic>
        <p:nvPicPr>
          <p:cNvPr id="3" name="Picture 2">
            <a:extLst>
              <a:ext uri="{FF2B5EF4-FFF2-40B4-BE49-F238E27FC236}">
                <a16:creationId xmlns:a16="http://schemas.microsoft.com/office/drawing/2014/main" id="{28E7D688-35D0-7DB2-4232-01F0C4997EC1}"/>
              </a:ext>
            </a:extLst>
          </p:cNvPr>
          <p:cNvPicPr>
            <a:picLocks noChangeAspect="1"/>
          </p:cNvPicPr>
          <p:nvPr/>
        </p:nvPicPr>
        <p:blipFill>
          <a:blip r:embed="rId4"/>
          <a:stretch>
            <a:fillRect/>
          </a:stretch>
        </p:blipFill>
        <p:spPr>
          <a:xfrm>
            <a:off x="1278000" y="1331290"/>
            <a:ext cx="3105110" cy="3530761"/>
          </a:xfrm>
          <a:prstGeom prst="rect">
            <a:avLst/>
          </a:prstGeom>
          <a:ln>
            <a:solidFill>
              <a:schemeClr val="tx1"/>
            </a:solidFill>
          </a:ln>
        </p:spPr>
      </p:pic>
    </p:spTree>
    <p:extLst>
      <p:ext uri="{BB962C8B-B14F-4D97-AF65-F5344CB8AC3E}">
        <p14:creationId xmlns:p14="http://schemas.microsoft.com/office/powerpoint/2010/main" val="185478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Cleaning</a:t>
            </a:r>
            <a:endParaRPr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844550" lvl="1" indent="-228600">
              <a:lnSpc>
                <a:spcPct val="150000"/>
              </a:lnSpc>
              <a:buClr>
                <a:schemeClr val="dk1"/>
              </a:buClr>
              <a:buSzPts val="1500"/>
              <a:buFont typeface="+mj-lt"/>
              <a:buAutoNum type="arabicPeriod" startAt="3"/>
            </a:pPr>
            <a:r>
              <a:rPr lang="en-US" sz="1200" b="1" i="0" dirty="0">
                <a:solidFill>
                  <a:srgbClr val="212121"/>
                </a:solidFill>
                <a:effectLst/>
                <a:highlight>
                  <a:srgbClr val="FFFFFF"/>
                </a:highlight>
                <a:latin typeface="+mn-lt"/>
              </a:rPr>
              <a:t>Feature Encoding</a:t>
            </a:r>
          </a:p>
          <a:p>
            <a:pPr marL="933450" lvl="1">
              <a:lnSpc>
                <a:spcPct val="150000"/>
              </a:lnSpc>
              <a:buClr>
                <a:schemeClr val="dk1"/>
              </a:buClr>
              <a:buSzPts val="1500"/>
              <a:buFont typeface="+mj-lt"/>
              <a:buAutoNum type="arabicPeriod" startAt="3"/>
            </a:pPr>
            <a:endParaRPr lang="en-US" sz="1200" b="1" dirty="0">
              <a:solidFill>
                <a:srgbClr val="212121"/>
              </a:solidFill>
              <a:highlight>
                <a:srgbClr val="FFFFFF"/>
              </a:highlight>
              <a:latin typeface="+mn-lt"/>
            </a:endParaRPr>
          </a:p>
          <a:p>
            <a:pPr marL="615950" lvl="1" indent="0">
              <a:lnSpc>
                <a:spcPct val="150000"/>
              </a:lnSpc>
              <a:buClr>
                <a:schemeClr val="dk1"/>
              </a:buClr>
              <a:buSzPts val="1500"/>
              <a:buNone/>
            </a:pPr>
            <a:endParaRPr lang="en-US" sz="1200" b="1" i="0" dirty="0">
              <a:solidFill>
                <a:srgbClr val="212121"/>
              </a:solidFill>
              <a:effectLst/>
              <a:highlight>
                <a:srgbClr val="FFFFFF"/>
              </a:highlight>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81FC1DC9-1D07-EAE5-F274-843F8945C830}"/>
              </a:ext>
            </a:extLst>
          </p:cNvPr>
          <p:cNvSpPr txBox="1"/>
          <p:nvPr/>
        </p:nvSpPr>
        <p:spPr>
          <a:xfrm>
            <a:off x="1269546" y="2956470"/>
            <a:ext cx="4487999" cy="646331"/>
          </a:xfrm>
          <a:prstGeom prst="rect">
            <a:avLst/>
          </a:prstGeom>
          <a:noFill/>
        </p:spPr>
        <p:txBody>
          <a:bodyPr wrap="square">
            <a:spAutoFit/>
          </a:bodyPr>
          <a:lstStyle/>
          <a:p>
            <a:pPr algn="l"/>
            <a:r>
              <a:rPr lang="en-US" sz="1200" b="0" i="0" dirty="0" err="1">
                <a:solidFill>
                  <a:schemeClr val="tx1"/>
                </a:solidFill>
                <a:effectLst/>
                <a:latin typeface="+mn-lt"/>
              </a:rPr>
              <a:t>Keterangan</a:t>
            </a:r>
            <a:r>
              <a:rPr lang="en-US" sz="1200" b="0" i="0" dirty="0">
                <a:solidFill>
                  <a:schemeClr val="tx1"/>
                </a:solidFill>
                <a:effectLst/>
                <a:latin typeface="+mn-lt"/>
              </a:rPr>
              <a:t>:</a:t>
            </a:r>
          </a:p>
          <a:p>
            <a:pPr algn="l"/>
            <a:endParaRPr lang="en-US" sz="1200" b="0" i="0" dirty="0">
              <a:solidFill>
                <a:schemeClr val="tx1"/>
              </a:solidFill>
              <a:effectLst/>
              <a:latin typeface="+mn-lt"/>
            </a:endParaRPr>
          </a:p>
          <a:p>
            <a:pPr marL="285750" indent="-285750">
              <a:buFont typeface="Arial" panose="020B0604020202020204" pitchFamily="34" charset="0"/>
              <a:buChar char="•"/>
            </a:pPr>
            <a:r>
              <a:rPr lang="en-US" sz="1200" b="0" dirty="0">
                <a:solidFill>
                  <a:schemeClr val="tx1"/>
                </a:solidFill>
                <a:effectLst/>
                <a:latin typeface="+mn-lt"/>
              </a:rPr>
              <a:t>Encoding pada feature </a:t>
            </a:r>
            <a:r>
              <a:rPr lang="en-US" sz="1200" b="1" dirty="0">
                <a:solidFill>
                  <a:schemeClr val="tx1"/>
                </a:solidFill>
                <a:effectLst/>
                <a:latin typeface="+mn-lt"/>
              </a:rPr>
              <a:t>Education</a:t>
            </a:r>
          </a:p>
        </p:txBody>
      </p:sp>
      <p:pic>
        <p:nvPicPr>
          <p:cNvPr id="4" name="Picture 3">
            <a:extLst>
              <a:ext uri="{FF2B5EF4-FFF2-40B4-BE49-F238E27FC236}">
                <a16:creationId xmlns:a16="http://schemas.microsoft.com/office/drawing/2014/main" id="{7F4206A3-E3E2-1967-E68F-F7218C9818DD}"/>
              </a:ext>
            </a:extLst>
          </p:cNvPr>
          <p:cNvPicPr>
            <a:picLocks noChangeAspect="1"/>
          </p:cNvPicPr>
          <p:nvPr/>
        </p:nvPicPr>
        <p:blipFill>
          <a:blip r:embed="rId4"/>
          <a:stretch>
            <a:fillRect/>
          </a:stretch>
        </p:blipFill>
        <p:spPr>
          <a:xfrm>
            <a:off x="1269546" y="1312474"/>
            <a:ext cx="4721911" cy="1469039"/>
          </a:xfrm>
          <a:prstGeom prst="rect">
            <a:avLst/>
          </a:prstGeom>
          <a:ln>
            <a:solidFill>
              <a:schemeClr val="tx1"/>
            </a:solidFill>
          </a:ln>
        </p:spPr>
      </p:pic>
      <p:pic>
        <p:nvPicPr>
          <p:cNvPr id="9" name="Picture 8">
            <a:extLst>
              <a:ext uri="{FF2B5EF4-FFF2-40B4-BE49-F238E27FC236}">
                <a16:creationId xmlns:a16="http://schemas.microsoft.com/office/drawing/2014/main" id="{E68744C2-AA47-4A78-35D2-E98D7ACBF7C7}"/>
              </a:ext>
            </a:extLst>
          </p:cNvPr>
          <p:cNvPicPr>
            <a:picLocks noChangeAspect="1"/>
          </p:cNvPicPr>
          <p:nvPr/>
        </p:nvPicPr>
        <p:blipFill>
          <a:blip r:embed="rId5"/>
          <a:stretch>
            <a:fillRect/>
          </a:stretch>
        </p:blipFill>
        <p:spPr>
          <a:xfrm>
            <a:off x="552375" y="3661166"/>
            <a:ext cx="8039250" cy="766551"/>
          </a:xfrm>
          <a:prstGeom prst="rect">
            <a:avLst/>
          </a:prstGeom>
          <a:ln>
            <a:solidFill>
              <a:schemeClr val="tx1"/>
            </a:solidFill>
          </a:ln>
        </p:spPr>
      </p:pic>
    </p:spTree>
    <p:extLst>
      <p:ext uri="{BB962C8B-B14F-4D97-AF65-F5344CB8AC3E}">
        <p14:creationId xmlns:p14="http://schemas.microsoft.com/office/powerpoint/2010/main" val="202469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Cleaning</a:t>
            </a:r>
            <a:endParaRPr b="1" i="1" dirty="0"/>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844550" lvl="1" indent="-228600">
              <a:lnSpc>
                <a:spcPct val="150000"/>
              </a:lnSpc>
              <a:buClr>
                <a:schemeClr val="dk1"/>
              </a:buClr>
              <a:buSzPts val="1500"/>
              <a:buFont typeface="+mj-lt"/>
              <a:buAutoNum type="arabicPeriod" startAt="4"/>
            </a:pPr>
            <a:r>
              <a:rPr lang="en-US" sz="1200" b="1" i="0" dirty="0">
                <a:solidFill>
                  <a:srgbClr val="212121"/>
                </a:solidFill>
                <a:effectLst/>
                <a:highlight>
                  <a:srgbClr val="FFFFFF"/>
                </a:highlight>
                <a:latin typeface="+mn-lt"/>
              </a:rPr>
              <a:t>Standardization</a:t>
            </a:r>
          </a:p>
          <a:p>
            <a:pPr marL="933450" lvl="1">
              <a:lnSpc>
                <a:spcPct val="150000"/>
              </a:lnSpc>
              <a:buClr>
                <a:schemeClr val="dk1"/>
              </a:buClr>
              <a:buSzPts val="1500"/>
              <a:buFont typeface="+mj-lt"/>
              <a:buAutoNum type="arabicPeriod" startAt="4"/>
            </a:pPr>
            <a:endParaRPr lang="en-US" sz="1200" b="1" dirty="0">
              <a:solidFill>
                <a:srgbClr val="212121"/>
              </a:solidFill>
              <a:highlight>
                <a:srgbClr val="FFFFFF"/>
              </a:highlight>
              <a:latin typeface="+mn-lt"/>
            </a:endParaRPr>
          </a:p>
          <a:p>
            <a:pPr marL="615950" lvl="1" indent="0">
              <a:lnSpc>
                <a:spcPct val="150000"/>
              </a:lnSpc>
              <a:buClr>
                <a:schemeClr val="dk1"/>
              </a:buClr>
              <a:buSzPts val="1500"/>
              <a:buNone/>
            </a:pPr>
            <a:endParaRPr lang="en-US" sz="1200" b="1" i="0" dirty="0">
              <a:solidFill>
                <a:srgbClr val="212121"/>
              </a:solidFill>
              <a:effectLst/>
              <a:highlight>
                <a:srgbClr val="FFFFFF"/>
              </a:highlight>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81FC1DC9-1D07-EAE5-F274-843F8945C830}"/>
              </a:ext>
            </a:extLst>
          </p:cNvPr>
          <p:cNvSpPr txBox="1"/>
          <p:nvPr/>
        </p:nvSpPr>
        <p:spPr>
          <a:xfrm>
            <a:off x="6005675" y="1273812"/>
            <a:ext cx="2826625" cy="1015663"/>
          </a:xfrm>
          <a:prstGeom prst="rect">
            <a:avLst/>
          </a:prstGeom>
          <a:noFill/>
        </p:spPr>
        <p:txBody>
          <a:bodyPr wrap="square">
            <a:spAutoFit/>
          </a:bodyPr>
          <a:lstStyle/>
          <a:p>
            <a:pPr algn="l"/>
            <a:r>
              <a:rPr lang="en-US" sz="1200" b="0" i="0" dirty="0" err="1">
                <a:solidFill>
                  <a:schemeClr val="tx1"/>
                </a:solidFill>
                <a:effectLst/>
                <a:latin typeface="+mn-lt"/>
              </a:rPr>
              <a:t>Keterangan</a:t>
            </a:r>
            <a:r>
              <a:rPr lang="en-US" sz="1200" b="0" i="0" dirty="0">
                <a:solidFill>
                  <a:schemeClr val="tx1"/>
                </a:solidFill>
                <a:effectLst/>
                <a:latin typeface="+mn-lt"/>
              </a:rPr>
              <a:t>:</a:t>
            </a:r>
          </a:p>
          <a:p>
            <a:pPr algn="l"/>
            <a:endParaRPr lang="en-US" sz="1200" b="0" i="0" dirty="0">
              <a:solidFill>
                <a:schemeClr val="tx1"/>
              </a:solidFill>
              <a:effectLst/>
              <a:latin typeface="+mn-lt"/>
            </a:endParaRPr>
          </a:p>
          <a:p>
            <a:pPr marL="285750" indent="-285750">
              <a:buFont typeface="Arial" panose="020B0604020202020204" pitchFamily="34" charset="0"/>
              <a:buChar char="•"/>
            </a:pPr>
            <a:r>
              <a:rPr lang="en-US" sz="1200" dirty="0" err="1">
                <a:solidFill>
                  <a:schemeClr val="tx1"/>
                </a:solidFill>
                <a:latin typeface="+mn-lt"/>
              </a:rPr>
              <a:t>Melakukan</a:t>
            </a:r>
            <a:r>
              <a:rPr lang="en-US" sz="1200" dirty="0">
                <a:solidFill>
                  <a:schemeClr val="tx1"/>
                </a:solidFill>
                <a:latin typeface="+mn-lt"/>
              </a:rPr>
              <a:t> </a:t>
            </a:r>
            <a:r>
              <a:rPr lang="en-US" sz="1200" dirty="0" err="1">
                <a:solidFill>
                  <a:schemeClr val="tx1"/>
                </a:solidFill>
                <a:latin typeface="+mn-lt"/>
              </a:rPr>
              <a:t>Standarisasi</a:t>
            </a:r>
            <a:r>
              <a:rPr lang="en-US" sz="1200" dirty="0">
                <a:solidFill>
                  <a:schemeClr val="tx1"/>
                </a:solidFill>
                <a:latin typeface="+mn-lt"/>
              </a:rPr>
              <a:t> pada feature numerical </a:t>
            </a:r>
            <a:r>
              <a:rPr lang="en-US" sz="1200" dirty="0" err="1">
                <a:solidFill>
                  <a:schemeClr val="tx1"/>
                </a:solidFill>
                <a:latin typeface="+mn-lt"/>
              </a:rPr>
              <a:t>dengan</a:t>
            </a:r>
            <a:r>
              <a:rPr lang="en-US" sz="1200" dirty="0">
                <a:solidFill>
                  <a:schemeClr val="tx1"/>
                </a:solidFill>
                <a:latin typeface="+mn-lt"/>
              </a:rPr>
              <a:t> </a:t>
            </a:r>
            <a:r>
              <a:rPr lang="en-US" sz="1200" dirty="0" err="1">
                <a:solidFill>
                  <a:schemeClr val="tx1"/>
                </a:solidFill>
                <a:latin typeface="+mn-lt"/>
              </a:rPr>
              <a:t>StandardScaler</a:t>
            </a:r>
            <a:endParaRPr lang="en-US" sz="1200" b="1" dirty="0">
              <a:solidFill>
                <a:schemeClr val="tx1"/>
              </a:solidFill>
              <a:effectLst/>
              <a:latin typeface="+mn-lt"/>
            </a:endParaRPr>
          </a:p>
        </p:txBody>
      </p:sp>
      <p:pic>
        <p:nvPicPr>
          <p:cNvPr id="9" name="Picture 8">
            <a:extLst>
              <a:ext uri="{FF2B5EF4-FFF2-40B4-BE49-F238E27FC236}">
                <a16:creationId xmlns:a16="http://schemas.microsoft.com/office/drawing/2014/main" id="{F4F5F239-E78A-1C77-A88D-1394E73383D8}"/>
              </a:ext>
            </a:extLst>
          </p:cNvPr>
          <p:cNvPicPr>
            <a:picLocks noChangeAspect="1"/>
          </p:cNvPicPr>
          <p:nvPr/>
        </p:nvPicPr>
        <p:blipFill>
          <a:blip r:embed="rId4"/>
          <a:stretch>
            <a:fillRect/>
          </a:stretch>
        </p:blipFill>
        <p:spPr>
          <a:xfrm>
            <a:off x="1266273" y="1273812"/>
            <a:ext cx="4502416" cy="1297938"/>
          </a:xfrm>
          <a:prstGeom prst="rect">
            <a:avLst/>
          </a:prstGeom>
          <a:ln>
            <a:solidFill>
              <a:schemeClr val="tx1"/>
            </a:solidFill>
          </a:ln>
        </p:spPr>
      </p:pic>
      <p:pic>
        <p:nvPicPr>
          <p:cNvPr id="11" name="Picture 10">
            <a:extLst>
              <a:ext uri="{FF2B5EF4-FFF2-40B4-BE49-F238E27FC236}">
                <a16:creationId xmlns:a16="http://schemas.microsoft.com/office/drawing/2014/main" id="{C85A51D7-5815-A0F0-6B09-7927080B3CDF}"/>
              </a:ext>
            </a:extLst>
          </p:cNvPr>
          <p:cNvPicPr>
            <a:picLocks noChangeAspect="1"/>
          </p:cNvPicPr>
          <p:nvPr/>
        </p:nvPicPr>
        <p:blipFill>
          <a:blip r:embed="rId5"/>
          <a:stretch>
            <a:fillRect/>
          </a:stretch>
        </p:blipFill>
        <p:spPr>
          <a:xfrm>
            <a:off x="645186" y="2950013"/>
            <a:ext cx="7853627" cy="722212"/>
          </a:xfrm>
          <a:prstGeom prst="rect">
            <a:avLst/>
          </a:prstGeom>
          <a:ln>
            <a:solidFill>
              <a:schemeClr val="tx1"/>
            </a:solidFill>
          </a:ln>
        </p:spPr>
      </p:pic>
    </p:spTree>
    <p:extLst>
      <p:ext uri="{BB962C8B-B14F-4D97-AF65-F5344CB8AC3E}">
        <p14:creationId xmlns:p14="http://schemas.microsoft.com/office/powerpoint/2010/main" val="3330325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a:solidFill>
                  <a:schemeClr val="dk1"/>
                </a:solidFill>
                <a:latin typeface="+mn-lt"/>
              </a:rPr>
              <a:t>Elbow Method</a:t>
            </a: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r>
              <a:rPr lang="en-US" sz="1500" dirty="0">
                <a:solidFill>
                  <a:schemeClr val="dk1"/>
                </a:solidFill>
                <a:latin typeface="+mn-lt"/>
              </a:rPr>
              <a:t>Key Takeaways:</a:t>
            </a:r>
          </a:p>
          <a:p>
            <a:pPr marL="419100" indent="-285750">
              <a:buClr>
                <a:schemeClr val="dk1"/>
              </a:buClr>
              <a:buSzPts val="1500"/>
            </a:pPr>
            <a:r>
              <a:rPr lang="en-US" sz="1500" b="1" dirty="0">
                <a:solidFill>
                  <a:schemeClr val="dk1"/>
                </a:solidFill>
                <a:latin typeface="+mn-lt"/>
              </a:rPr>
              <a:t> </a:t>
            </a:r>
            <a:r>
              <a:rPr lang="en-US" sz="1500" dirty="0" err="1">
                <a:solidFill>
                  <a:schemeClr val="dk1"/>
                </a:solidFill>
                <a:latin typeface="+mn-lt"/>
              </a:rPr>
              <a:t>Berdasarkan</a:t>
            </a:r>
            <a:r>
              <a:rPr lang="en-US" sz="1500" dirty="0">
                <a:solidFill>
                  <a:schemeClr val="dk1"/>
                </a:solidFill>
                <a:latin typeface="+mn-lt"/>
              </a:rPr>
              <a:t> Elbow Method dan Distortion Score </a:t>
            </a:r>
            <a:r>
              <a:rPr lang="en-US" sz="1500" dirty="0" err="1">
                <a:solidFill>
                  <a:schemeClr val="dk1"/>
                </a:solidFill>
                <a:latin typeface="+mn-lt"/>
              </a:rPr>
              <a:t>diketahui</a:t>
            </a:r>
            <a:r>
              <a:rPr lang="en-US" sz="1500" dirty="0">
                <a:solidFill>
                  <a:schemeClr val="dk1"/>
                </a:solidFill>
                <a:latin typeface="+mn-lt"/>
              </a:rPr>
              <a:t> </a:t>
            </a:r>
            <a:r>
              <a:rPr lang="en-US" sz="1500" dirty="0" err="1">
                <a:solidFill>
                  <a:schemeClr val="dk1"/>
                </a:solidFill>
                <a:latin typeface="+mn-lt"/>
              </a:rPr>
              <a:t>jumlah</a:t>
            </a:r>
            <a:r>
              <a:rPr lang="en-US" sz="1500" dirty="0">
                <a:solidFill>
                  <a:schemeClr val="dk1"/>
                </a:solidFill>
                <a:latin typeface="+mn-lt"/>
              </a:rPr>
              <a:t> cluster </a:t>
            </a:r>
            <a:r>
              <a:rPr lang="en-US" sz="1500" dirty="0" err="1">
                <a:solidFill>
                  <a:schemeClr val="dk1"/>
                </a:solidFill>
                <a:latin typeface="+mn-lt"/>
              </a:rPr>
              <a:t>terbaik</a:t>
            </a:r>
            <a:r>
              <a:rPr lang="en-US" sz="1500" dirty="0">
                <a:solidFill>
                  <a:schemeClr val="dk1"/>
                </a:solidFill>
                <a:latin typeface="+mn-lt"/>
              </a:rPr>
              <a:t> </a:t>
            </a:r>
            <a:r>
              <a:rPr lang="en-US" sz="1500" dirty="0" err="1">
                <a:solidFill>
                  <a:schemeClr val="dk1"/>
                </a:solidFill>
                <a:latin typeface="+mn-lt"/>
              </a:rPr>
              <a:t>berada</a:t>
            </a:r>
            <a:r>
              <a:rPr lang="en-US" sz="1500" dirty="0">
                <a:solidFill>
                  <a:schemeClr val="dk1"/>
                </a:solidFill>
                <a:latin typeface="+mn-lt"/>
              </a:rPr>
              <a:t> pada </a:t>
            </a:r>
            <a:r>
              <a:rPr lang="en-US" sz="1500" i="1" dirty="0">
                <a:solidFill>
                  <a:schemeClr val="dk1"/>
                </a:solidFill>
                <a:latin typeface="+mn-lt"/>
              </a:rPr>
              <a:t>k = 4</a:t>
            </a:r>
            <a:endParaRPr lang="en-US" sz="1500"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sz="1500" b="1" dirty="0">
              <a:solidFill>
                <a:schemeClr val="dk1"/>
              </a:solidFill>
              <a:latin typeface="+mn-lt"/>
            </a:endParaRPr>
          </a:p>
        </p:txBody>
      </p:sp>
      <p:sp>
        <p:nvSpPr>
          <p:cNvPr id="2" name="Google Shape;115;p27">
            <a:extLst>
              <a:ext uri="{FF2B5EF4-FFF2-40B4-BE49-F238E27FC236}">
                <a16:creationId xmlns:a16="http://schemas.microsoft.com/office/drawing/2014/main" id="{85CB7262-73F0-B0B5-60AC-43BC338B70C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327702AC-93F6-1116-62F8-1629F3CEF845}"/>
              </a:ext>
            </a:extLst>
          </p:cNvPr>
          <p:cNvPicPr>
            <a:picLocks noChangeAspect="1"/>
          </p:cNvPicPr>
          <p:nvPr/>
        </p:nvPicPr>
        <p:blipFill>
          <a:blip r:embed="rId4"/>
          <a:stretch>
            <a:fillRect/>
          </a:stretch>
        </p:blipFill>
        <p:spPr>
          <a:xfrm>
            <a:off x="540807" y="1326271"/>
            <a:ext cx="3777925" cy="2385827"/>
          </a:xfrm>
          <a:prstGeom prst="rect">
            <a:avLst/>
          </a:prstGeom>
          <a:ln>
            <a:solidFill>
              <a:schemeClr val="tx1"/>
            </a:solidFill>
          </a:ln>
        </p:spPr>
      </p:pic>
      <p:pic>
        <p:nvPicPr>
          <p:cNvPr id="6" name="Picture 5">
            <a:extLst>
              <a:ext uri="{FF2B5EF4-FFF2-40B4-BE49-F238E27FC236}">
                <a16:creationId xmlns:a16="http://schemas.microsoft.com/office/drawing/2014/main" id="{E675976C-C2A3-7F76-4432-DC289105C64E}"/>
              </a:ext>
            </a:extLst>
          </p:cNvPr>
          <p:cNvPicPr>
            <a:picLocks noChangeAspect="1"/>
          </p:cNvPicPr>
          <p:nvPr/>
        </p:nvPicPr>
        <p:blipFill>
          <a:blip r:embed="rId5"/>
          <a:stretch>
            <a:fillRect/>
          </a:stretch>
        </p:blipFill>
        <p:spPr>
          <a:xfrm>
            <a:off x="4656000" y="1326271"/>
            <a:ext cx="3524624" cy="2385827"/>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500" b="1" dirty="0" err="1">
                <a:solidFill>
                  <a:schemeClr val="dk1"/>
                </a:solidFill>
                <a:latin typeface="+mn-lt"/>
              </a:rPr>
              <a:t>Silhoutte</a:t>
            </a:r>
            <a:r>
              <a:rPr lang="en-US" sz="1500" b="1" dirty="0">
                <a:solidFill>
                  <a:schemeClr val="dk1"/>
                </a:solidFill>
                <a:latin typeface="+mn-lt"/>
              </a:rPr>
              <a:t> Score Evaluation</a:t>
            </a: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endParaRPr lang="en-US" sz="1500" b="1" dirty="0">
              <a:solidFill>
                <a:schemeClr val="dk1"/>
              </a:solidFill>
              <a:latin typeface="+mn-lt"/>
            </a:endParaRPr>
          </a:p>
          <a:p>
            <a:pPr marL="133350" lvl="0" indent="0" algn="l" rtl="0">
              <a:spcBef>
                <a:spcPts val="0"/>
              </a:spcBef>
              <a:spcAft>
                <a:spcPts val="0"/>
              </a:spcAft>
              <a:buClr>
                <a:schemeClr val="dk1"/>
              </a:buClr>
              <a:buSzPts val="1500"/>
              <a:buNone/>
            </a:pPr>
            <a:r>
              <a:rPr lang="en-US" sz="1500" dirty="0">
                <a:solidFill>
                  <a:schemeClr val="dk1"/>
                </a:solidFill>
                <a:latin typeface="+mn-lt"/>
              </a:rPr>
              <a:t>Key Takeaways:</a:t>
            </a:r>
          </a:p>
          <a:p>
            <a:pPr marL="419100" indent="-285750">
              <a:buClr>
                <a:schemeClr val="dk1"/>
              </a:buClr>
              <a:buSzPts val="1500"/>
            </a:pPr>
            <a:r>
              <a:rPr lang="en-US" sz="1500" dirty="0" err="1">
                <a:solidFill>
                  <a:schemeClr val="dk1"/>
                </a:solidFill>
                <a:latin typeface="+mn-lt"/>
              </a:rPr>
              <a:t>Berdasarkan</a:t>
            </a:r>
            <a:r>
              <a:rPr lang="en-US" sz="1500" dirty="0">
                <a:solidFill>
                  <a:schemeClr val="dk1"/>
                </a:solidFill>
                <a:latin typeface="+mn-lt"/>
              </a:rPr>
              <a:t> </a:t>
            </a:r>
            <a:r>
              <a:rPr lang="en-US" sz="1500" dirty="0" err="1">
                <a:solidFill>
                  <a:schemeClr val="dk1"/>
                </a:solidFill>
                <a:latin typeface="+mn-lt"/>
              </a:rPr>
              <a:t>Silhoutte</a:t>
            </a:r>
            <a:r>
              <a:rPr lang="en-US" sz="1500" dirty="0">
                <a:solidFill>
                  <a:schemeClr val="dk1"/>
                </a:solidFill>
                <a:latin typeface="+mn-lt"/>
              </a:rPr>
              <a:t> Score, </a:t>
            </a:r>
            <a:r>
              <a:rPr lang="en-US" sz="1500" dirty="0" err="1">
                <a:solidFill>
                  <a:schemeClr val="dk1"/>
                </a:solidFill>
                <a:latin typeface="+mn-lt"/>
              </a:rPr>
              <a:t>jumlah</a:t>
            </a:r>
            <a:r>
              <a:rPr lang="en-US" sz="1500" dirty="0">
                <a:solidFill>
                  <a:schemeClr val="dk1"/>
                </a:solidFill>
                <a:latin typeface="+mn-lt"/>
              </a:rPr>
              <a:t> cluster optimal </a:t>
            </a:r>
            <a:r>
              <a:rPr lang="en-US" sz="1500" dirty="0" err="1">
                <a:solidFill>
                  <a:schemeClr val="dk1"/>
                </a:solidFill>
                <a:latin typeface="+mn-lt"/>
              </a:rPr>
              <a:t>berada</a:t>
            </a:r>
            <a:r>
              <a:rPr lang="en-US" sz="1500" dirty="0">
                <a:solidFill>
                  <a:schemeClr val="dk1"/>
                </a:solidFill>
                <a:latin typeface="+mn-lt"/>
              </a:rPr>
              <a:t> di 4</a:t>
            </a:r>
            <a:br>
              <a:rPr lang="en-US" sz="1500" dirty="0">
                <a:solidFill>
                  <a:schemeClr val="dk1"/>
                </a:solidFill>
                <a:latin typeface="+mn-lt"/>
              </a:rPr>
            </a:br>
            <a:endParaRPr sz="1500" dirty="0">
              <a:solidFill>
                <a:schemeClr val="dk1"/>
              </a:solidFill>
              <a:latin typeface="+mn-lt"/>
            </a:endParaRPr>
          </a:p>
        </p:txBody>
      </p:sp>
      <p:sp>
        <p:nvSpPr>
          <p:cNvPr id="2" name="Google Shape;115;p27">
            <a:extLst>
              <a:ext uri="{FF2B5EF4-FFF2-40B4-BE49-F238E27FC236}">
                <a16:creationId xmlns:a16="http://schemas.microsoft.com/office/drawing/2014/main" id="{85CB7262-73F0-B0B5-60AC-43BC338B70C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EA40E1D6-BA99-29E2-0C03-8DEB3294A064}"/>
              </a:ext>
            </a:extLst>
          </p:cNvPr>
          <p:cNvPicPr>
            <a:picLocks noChangeAspect="1"/>
          </p:cNvPicPr>
          <p:nvPr/>
        </p:nvPicPr>
        <p:blipFill>
          <a:blip r:embed="rId4"/>
          <a:stretch>
            <a:fillRect/>
          </a:stretch>
        </p:blipFill>
        <p:spPr>
          <a:xfrm>
            <a:off x="2277419" y="1213145"/>
            <a:ext cx="4589161" cy="2500264"/>
          </a:xfrm>
          <a:prstGeom prst="rect">
            <a:avLst/>
          </a:prstGeom>
          <a:ln>
            <a:solidFill>
              <a:schemeClr val="tx1"/>
            </a:solidFill>
          </a:ln>
        </p:spPr>
      </p:pic>
    </p:spTree>
    <p:extLst>
      <p:ext uri="{BB962C8B-B14F-4D97-AF65-F5344CB8AC3E}">
        <p14:creationId xmlns:p14="http://schemas.microsoft.com/office/powerpoint/2010/main" val="1767520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Data Modeling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 sz="1500" b="1" dirty="0">
                <a:solidFill>
                  <a:schemeClr val="dk1"/>
                </a:solidFill>
                <a:latin typeface="+mn-lt"/>
              </a:rPr>
              <a:t>K-Means Clustering</a:t>
            </a:r>
            <a:endParaRPr sz="1500" b="1" dirty="0">
              <a:solidFill>
                <a:schemeClr val="dk1"/>
              </a:solidFill>
              <a:latin typeface="+mn-lt"/>
            </a:endParaRPr>
          </a:p>
        </p:txBody>
      </p:sp>
      <p:sp>
        <p:nvSpPr>
          <p:cNvPr id="2" name="Google Shape;115;p27">
            <a:extLst>
              <a:ext uri="{FF2B5EF4-FFF2-40B4-BE49-F238E27FC236}">
                <a16:creationId xmlns:a16="http://schemas.microsoft.com/office/drawing/2014/main" id="{85CB7262-73F0-B0B5-60AC-43BC338B70CD}"/>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401E9B22-13D2-7EBE-0B85-A086EF9456AB}"/>
              </a:ext>
            </a:extLst>
          </p:cNvPr>
          <p:cNvPicPr>
            <a:picLocks noChangeAspect="1"/>
          </p:cNvPicPr>
          <p:nvPr/>
        </p:nvPicPr>
        <p:blipFill>
          <a:blip r:embed="rId4"/>
          <a:stretch>
            <a:fillRect/>
          </a:stretch>
        </p:blipFill>
        <p:spPr>
          <a:xfrm>
            <a:off x="928892" y="1275069"/>
            <a:ext cx="4545631" cy="3365931"/>
          </a:xfrm>
          <a:prstGeom prst="rect">
            <a:avLst/>
          </a:prstGeom>
          <a:ln>
            <a:solidFill>
              <a:schemeClr val="tx1"/>
            </a:solidFill>
          </a:ln>
        </p:spPr>
      </p:pic>
      <p:sp>
        <p:nvSpPr>
          <p:cNvPr id="5" name="TextBox 4">
            <a:extLst>
              <a:ext uri="{FF2B5EF4-FFF2-40B4-BE49-F238E27FC236}">
                <a16:creationId xmlns:a16="http://schemas.microsoft.com/office/drawing/2014/main" id="{03B63690-86F3-B756-A068-96795E467434}"/>
              </a:ext>
            </a:extLst>
          </p:cNvPr>
          <p:cNvSpPr txBox="1"/>
          <p:nvPr/>
        </p:nvSpPr>
        <p:spPr>
          <a:xfrm>
            <a:off x="5474523" y="1275069"/>
            <a:ext cx="3007686" cy="954107"/>
          </a:xfrm>
          <a:prstGeom prst="rect">
            <a:avLst/>
          </a:prstGeom>
          <a:noFill/>
        </p:spPr>
        <p:txBody>
          <a:bodyPr wrap="square">
            <a:spAutoFit/>
          </a:bodyPr>
          <a:lstStyle/>
          <a:p>
            <a:pPr marL="133350" lvl="0" indent="0" algn="l" rtl="0">
              <a:spcBef>
                <a:spcPts val="0"/>
              </a:spcBef>
              <a:spcAft>
                <a:spcPts val="0"/>
              </a:spcAft>
              <a:buClr>
                <a:schemeClr val="dk1"/>
              </a:buClr>
              <a:buSzPts val="1500"/>
              <a:buNone/>
            </a:pPr>
            <a:r>
              <a:rPr lang="en-US" sz="1400" dirty="0" err="1">
                <a:solidFill>
                  <a:schemeClr val="dk1"/>
                </a:solidFill>
                <a:latin typeface="+mn-lt"/>
              </a:rPr>
              <a:t>Keterangan</a:t>
            </a:r>
            <a:r>
              <a:rPr lang="en-US" dirty="0">
                <a:solidFill>
                  <a:schemeClr val="dk1"/>
                </a:solidFill>
                <a:latin typeface="+mn-lt"/>
              </a:rPr>
              <a:t>:</a:t>
            </a:r>
          </a:p>
          <a:p>
            <a:pPr marL="133350" lvl="0" indent="0" algn="l" rtl="0">
              <a:spcBef>
                <a:spcPts val="0"/>
              </a:spcBef>
              <a:spcAft>
                <a:spcPts val="0"/>
              </a:spcAft>
              <a:buClr>
                <a:schemeClr val="dk1"/>
              </a:buClr>
              <a:buSzPts val="1500"/>
              <a:buNone/>
            </a:pPr>
            <a:endParaRPr lang="en-US" sz="1400" dirty="0">
              <a:solidFill>
                <a:schemeClr val="dk1"/>
              </a:solidFill>
              <a:latin typeface="+mn-lt"/>
            </a:endParaRPr>
          </a:p>
          <a:p>
            <a:pPr marL="419100" lvl="0" indent="-285750" algn="l" rtl="0">
              <a:spcBef>
                <a:spcPts val="0"/>
              </a:spcBef>
              <a:spcAft>
                <a:spcPts val="0"/>
              </a:spcAft>
              <a:buClr>
                <a:schemeClr val="dk1"/>
              </a:buClr>
              <a:buSzPts val="1500"/>
              <a:buFont typeface="Arial" panose="020B0604020202020204" pitchFamily="34" charset="0"/>
              <a:buChar char="•"/>
            </a:pPr>
            <a:r>
              <a:rPr lang="en-US" dirty="0">
                <a:solidFill>
                  <a:schemeClr val="dk1"/>
                </a:solidFill>
                <a:latin typeface="+mn-lt"/>
              </a:rPr>
              <a:t>Hasil </a:t>
            </a:r>
            <a:r>
              <a:rPr lang="en-US" dirty="0" err="1">
                <a:solidFill>
                  <a:schemeClr val="dk1"/>
                </a:solidFill>
                <a:latin typeface="+mn-lt"/>
              </a:rPr>
              <a:t>Clusterisasi</a:t>
            </a:r>
            <a:r>
              <a:rPr lang="en-US" dirty="0">
                <a:solidFill>
                  <a:schemeClr val="dk1"/>
                </a:solidFill>
                <a:latin typeface="+mn-lt"/>
              </a:rPr>
              <a:t> K-Means </a:t>
            </a:r>
            <a:r>
              <a:rPr lang="en-US" dirty="0" err="1">
                <a:solidFill>
                  <a:schemeClr val="dk1"/>
                </a:solidFill>
                <a:latin typeface="+mn-lt"/>
              </a:rPr>
              <a:t>menggunakan</a:t>
            </a:r>
            <a:r>
              <a:rPr lang="en-US" dirty="0">
                <a:solidFill>
                  <a:schemeClr val="dk1"/>
                </a:solidFill>
                <a:latin typeface="+mn-lt"/>
              </a:rPr>
              <a:t> value k =4 </a:t>
            </a:r>
            <a:endParaRPr lang="en-US" sz="1400" dirty="0">
              <a:solidFill>
                <a:schemeClr val="dk1"/>
              </a:solidFill>
              <a:latin typeface="+mn-lt"/>
            </a:endParaRPr>
          </a:p>
        </p:txBody>
      </p:sp>
    </p:spTree>
    <p:extLst>
      <p:ext uri="{BB962C8B-B14F-4D97-AF65-F5344CB8AC3E}">
        <p14:creationId xmlns:p14="http://schemas.microsoft.com/office/powerpoint/2010/main" val="275977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latin typeface="Roboto"/>
                <a:ea typeface="Roboto"/>
                <a:cs typeface="Roboto"/>
                <a:sym typeface="Roboto"/>
              </a:rPr>
              <a:t>Customer Personality Analysis for Marketing Retargeting</a:t>
            </a:r>
            <a:endParaRPr sz="1798" dirty="0">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Statistic Descriptive</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8F2F70EB-1388-6BB1-E082-64A624C4A882}"/>
              </a:ext>
            </a:extLst>
          </p:cNvPr>
          <p:cNvPicPr>
            <a:picLocks noChangeAspect="1"/>
          </p:cNvPicPr>
          <p:nvPr/>
        </p:nvPicPr>
        <p:blipFill>
          <a:blip r:embed="rId4"/>
          <a:stretch>
            <a:fillRect/>
          </a:stretch>
        </p:blipFill>
        <p:spPr>
          <a:xfrm>
            <a:off x="167425" y="1151943"/>
            <a:ext cx="4377596" cy="2899715"/>
          </a:xfrm>
          <a:prstGeom prst="rect">
            <a:avLst/>
          </a:prstGeom>
          <a:ln>
            <a:solidFill>
              <a:schemeClr val="tx1"/>
            </a:solidFill>
          </a:ln>
        </p:spPr>
      </p:pic>
      <p:sp>
        <p:nvSpPr>
          <p:cNvPr id="6" name="TextBox 5">
            <a:extLst>
              <a:ext uri="{FF2B5EF4-FFF2-40B4-BE49-F238E27FC236}">
                <a16:creationId xmlns:a16="http://schemas.microsoft.com/office/drawing/2014/main" id="{1D54993B-2EB5-9C87-8D1D-1C2ABD74DB3D}"/>
              </a:ext>
            </a:extLst>
          </p:cNvPr>
          <p:cNvSpPr txBox="1"/>
          <p:nvPr/>
        </p:nvSpPr>
        <p:spPr>
          <a:xfrm>
            <a:off x="4545021" y="1019933"/>
            <a:ext cx="4431554" cy="3785652"/>
          </a:xfrm>
          <a:prstGeom prst="rect">
            <a:avLst/>
          </a:prstGeom>
          <a:noFill/>
        </p:spPr>
        <p:txBody>
          <a:bodyPr wrap="square">
            <a:spAutoFit/>
          </a:bodyPr>
          <a:lstStyle/>
          <a:p>
            <a:r>
              <a:rPr lang="en-US" sz="1000" b="0" dirty="0">
                <a:solidFill>
                  <a:srgbClr val="000000"/>
                </a:solidFill>
                <a:effectLst/>
                <a:latin typeface="+mn-lt"/>
              </a:rPr>
              <a:t>Key Takeaways:</a:t>
            </a:r>
          </a:p>
          <a:p>
            <a:pPr marL="171450" indent="-171450">
              <a:buFont typeface="Arial" panose="020B0604020202020204" pitchFamily="34" charset="0"/>
              <a:buChar char="•"/>
            </a:pPr>
            <a:r>
              <a:rPr lang="en-US" sz="1000" b="0" dirty="0">
                <a:solidFill>
                  <a:srgbClr val="000000"/>
                </a:solidFill>
                <a:effectLst/>
                <a:latin typeface="+mn-lt"/>
              </a:rPr>
              <a:t>Pada Cluster 0 </a:t>
            </a:r>
            <a:r>
              <a:rPr lang="en-US" sz="1000" b="0" dirty="0" err="1">
                <a:solidFill>
                  <a:srgbClr val="000000"/>
                </a:solidFill>
                <a:effectLst/>
                <a:latin typeface="+mn-lt"/>
              </a:rPr>
              <a:t>diketahui</a:t>
            </a:r>
            <a:r>
              <a:rPr lang="en-US" sz="1000" b="0" dirty="0">
                <a:solidFill>
                  <a:srgbClr val="000000"/>
                </a:solidFill>
                <a:effectLst/>
                <a:latin typeface="+mn-lt"/>
              </a:rPr>
              <a:t> </a:t>
            </a:r>
            <a:r>
              <a:rPr lang="en-US" sz="1000" b="0" dirty="0" err="1">
                <a:solidFill>
                  <a:srgbClr val="000000"/>
                </a:solidFill>
                <a:effectLst/>
                <a:latin typeface="+mn-lt"/>
              </a:rPr>
              <a:t>bahwa</a:t>
            </a:r>
            <a:r>
              <a:rPr lang="en-US" sz="1000" b="0" dirty="0">
                <a:solidFill>
                  <a:srgbClr val="000000"/>
                </a:solidFill>
                <a:effectLst/>
                <a:latin typeface="+mn-lt"/>
              </a:rPr>
              <a:t> </a:t>
            </a:r>
            <a:r>
              <a:rPr lang="en-US" sz="1000" b="0" dirty="0" err="1">
                <a:solidFill>
                  <a:srgbClr val="000000"/>
                </a:solidFill>
                <a:effectLst/>
                <a:latin typeface="+mn-lt"/>
              </a:rPr>
              <a:t>angka</a:t>
            </a:r>
            <a:r>
              <a:rPr lang="en-US" sz="1000" b="0" dirty="0">
                <a:solidFill>
                  <a:srgbClr val="000000"/>
                </a:solidFill>
                <a:effectLst/>
                <a:latin typeface="+mn-lt"/>
              </a:rPr>
              <a:t> </a:t>
            </a:r>
            <a:r>
              <a:rPr lang="en-US" sz="1000" b="0" dirty="0" err="1">
                <a:solidFill>
                  <a:srgbClr val="000000"/>
                </a:solidFill>
                <a:effectLst/>
                <a:latin typeface="+mn-lt"/>
              </a:rPr>
              <a:t>transaksi</a:t>
            </a:r>
            <a:r>
              <a:rPr lang="en-US" sz="1000" b="0" dirty="0">
                <a:solidFill>
                  <a:srgbClr val="000000"/>
                </a:solidFill>
                <a:effectLst/>
                <a:latin typeface="+mn-lt"/>
              </a:rPr>
              <a:t> dan spending </a:t>
            </a:r>
            <a:r>
              <a:rPr lang="en-US" sz="1000" b="0" dirty="0" err="1">
                <a:solidFill>
                  <a:srgbClr val="000000"/>
                </a:solidFill>
                <a:effectLst/>
                <a:latin typeface="+mn-lt"/>
              </a:rPr>
              <a:t>tertinggi</a:t>
            </a:r>
            <a:r>
              <a:rPr lang="en-US" sz="1000" b="0" dirty="0">
                <a:solidFill>
                  <a:srgbClr val="000000"/>
                </a:solidFill>
                <a:effectLst/>
                <a:latin typeface="+mn-lt"/>
              </a:rPr>
              <a:t>, </a:t>
            </a:r>
            <a:r>
              <a:rPr lang="en-US" sz="1000" b="0" dirty="0" err="1">
                <a:solidFill>
                  <a:srgbClr val="000000"/>
                </a:solidFill>
                <a:effectLst/>
                <a:latin typeface="+mn-lt"/>
              </a:rPr>
              <a:t>dengan</a:t>
            </a:r>
            <a:r>
              <a:rPr lang="en-US" sz="1000" b="0" dirty="0">
                <a:solidFill>
                  <a:srgbClr val="000000"/>
                </a:solidFill>
                <a:effectLst/>
                <a:latin typeface="+mn-lt"/>
              </a:rPr>
              <a:t> rata-rata 17 </a:t>
            </a:r>
            <a:r>
              <a:rPr lang="en-US" sz="1000" b="0" dirty="0" err="1">
                <a:solidFill>
                  <a:srgbClr val="000000"/>
                </a:solidFill>
                <a:effectLst/>
                <a:latin typeface="+mn-lt"/>
              </a:rPr>
              <a:t>transaksi</a:t>
            </a:r>
            <a:r>
              <a:rPr lang="en-US" sz="1000" b="0" dirty="0">
                <a:solidFill>
                  <a:srgbClr val="000000"/>
                </a:solidFill>
                <a:effectLst/>
                <a:latin typeface="+mn-lt"/>
              </a:rPr>
              <a:t> dan Rp. 463,631 per </a:t>
            </a:r>
            <a:r>
              <a:rPr lang="en-US" sz="1000" b="0" dirty="0" err="1">
                <a:solidFill>
                  <a:srgbClr val="000000"/>
                </a:solidFill>
                <a:effectLst/>
                <a:latin typeface="+mn-lt"/>
              </a:rPr>
              <a:t>bulan</a:t>
            </a:r>
            <a:r>
              <a:rPr lang="en-US" sz="1000" b="0" dirty="0">
                <a:solidFill>
                  <a:srgbClr val="000000"/>
                </a:solidFill>
                <a:effectLst/>
                <a:latin typeface="+mn-lt"/>
              </a:rPr>
              <a:t>. </a:t>
            </a:r>
            <a:r>
              <a:rPr lang="en-US" sz="1000" b="0" dirty="0" err="1">
                <a:solidFill>
                  <a:srgbClr val="000000"/>
                </a:solidFill>
                <a:effectLst/>
                <a:latin typeface="+mn-lt"/>
              </a:rPr>
              <a:t>Pendapatan</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cukup</a:t>
            </a:r>
            <a:r>
              <a:rPr lang="en-US" sz="1000" b="0" dirty="0">
                <a:solidFill>
                  <a:srgbClr val="000000"/>
                </a:solidFill>
                <a:effectLst/>
                <a:latin typeface="+mn-lt"/>
              </a:rPr>
              <a:t> </a:t>
            </a:r>
            <a:r>
              <a:rPr lang="en-US" sz="1000" b="0" dirty="0" err="1">
                <a:solidFill>
                  <a:srgbClr val="000000"/>
                </a:solidFill>
                <a:effectLst/>
                <a:latin typeface="+mn-lt"/>
              </a:rPr>
              <a:t>tinggi</a:t>
            </a:r>
            <a:r>
              <a:rPr lang="en-US" sz="1000" b="0" dirty="0">
                <a:solidFill>
                  <a:srgbClr val="000000"/>
                </a:solidFill>
                <a:effectLst/>
                <a:latin typeface="+mn-lt"/>
              </a:rPr>
              <a:t>, rata-rata </a:t>
            </a:r>
            <a:r>
              <a:rPr lang="en-US" sz="1000" b="0" dirty="0" err="1">
                <a:solidFill>
                  <a:srgbClr val="000000"/>
                </a:solidFill>
                <a:effectLst/>
                <a:latin typeface="+mn-lt"/>
              </a:rPr>
              <a:t>sebesar</a:t>
            </a:r>
            <a:r>
              <a:rPr lang="en-US" sz="1000" b="0" dirty="0">
                <a:solidFill>
                  <a:srgbClr val="000000"/>
                </a:solidFill>
                <a:effectLst/>
                <a:latin typeface="+mn-lt"/>
              </a:rPr>
              <a:t> Rp. 52,793,177 per </a:t>
            </a:r>
            <a:r>
              <a:rPr lang="en-US" sz="1000" b="0" dirty="0" err="1">
                <a:solidFill>
                  <a:srgbClr val="000000"/>
                </a:solidFill>
                <a:effectLst/>
                <a:latin typeface="+mn-lt"/>
              </a:rPr>
              <a:t>tahun</a:t>
            </a:r>
            <a:r>
              <a:rPr lang="en-US" sz="1000" b="0" dirty="0">
                <a:solidFill>
                  <a:srgbClr val="000000"/>
                </a:solidFill>
                <a:effectLst/>
                <a:latin typeface="+mn-lt"/>
              </a:rPr>
              <a:t>. Conversion rate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termasuk</a:t>
            </a:r>
            <a:r>
              <a:rPr lang="en-US" sz="1000" b="0" dirty="0">
                <a:solidFill>
                  <a:srgbClr val="000000"/>
                </a:solidFill>
                <a:effectLst/>
                <a:latin typeface="+mn-lt"/>
              </a:rPr>
              <a:t> </a:t>
            </a:r>
            <a:r>
              <a:rPr lang="en-US" sz="1000" b="0" dirty="0" err="1">
                <a:solidFill>
                  <a:srgbClr val="000000"/>
                </a:solidFill>
                <a:effectLst/>
                <a:latin typeface="+mn-lt"/>
              </a:rPr>
              <a:t>rendah</a:t>
            </a:r>
            <a:r>
              <a:rPr lang="en-US" sz="1000" b="0" dirty="0">
                <a:solidFill>
                  <a:srgbClr val="000000"/>
                </a:solidFill>
                <a:effectLst/>
                <a:latin typeface="+mn-lt"/>
              </a:rPr>
              <a:t>, </a:t>
            </a:r>
            <a:r>
              <a:rPr lang="en-US" sz="1000" b="0" dirty="0" err="1">
                <a:solidFill>
                  <a:srgbClr val="000000"/>
                </a:solidFill>
                <a:effectLst/>
                <a:latin typeface="+mn-lt"/>
              </a:rPr>
              <a:t>yaitu</a:t>
            </a:r>
            <a:r>
              <a:rPr lang="en-US" sz="1000" b="0" dirty="0">
                <a:solidFill>
                  <a:srgbClr val="000000"/>
                </a:solidFill>
                <a:effectLst/>
                <a:latin typeface="+mn-lt"/>
              </a:rPr>
              <a:t> 1.12%. rata-rata </a:t>
            </a:r>
            <a:r>
              <a:rPr lang="en-US" sz="1000" b="0" dirty="0" err="1">
                <a:solidFill>
                  <a:srgbClr val="000000"/>
                </a:solidFill>
                <a:effectLst/>
                <a:latin typeface="+mn-lt"/>
              </a:rPr>
              <a:t>umur</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berusia</a:t>
            </a:r>
            <a:r>
              <a:rPr lang="en-US" sz="1000" b="0" dirty="0">
                <a:solidFill>
                  <a:srgbClr val="000000"/>
                </a:solidFill>
                <a:effectLst/>
                <a:latin typeface="+mn-lt"/>
              </a:rPr>
              <a:t> 58 </a:t>
            </a:r>
            <a:r>
              <a:rPr lang="en-US" sz="1000" b="0" dirty="0" err="1">
                <a:solidFill>
                  <a:srgbClr val="000000"/>
                </a:solidFill>
                <a:effectLst/>
                <a:latin typeface="+mn-lt"/>
              </a:rPr>
              <a:t>tahun</a:t>
            </a:r>
            <a:r>
              <a:rPr lang="en-US" sz="1000" b="0" dirty="0">
                <a:solidFill>
                  <a:srgbClr val="000000"/>
                </a:solidFill>
                <a:effectLst/>
                <a:latin typeface="+mn-lt"/>
              </a:rPr>
              <a:t>.</a:t>
            </a:r>
            <a:endParaRPr lang="en-US" sz="1000" dirty="0">
              <a:latin typeface="+mn-lt"/>
            </a:endParaRPr>
          </a:p>
          <a:p>
            <a:pPr marL="171450" indent="-171450">
              <a:buFont typeface="Arial" panose="020B0604020202020204" pitchFamily="34" charset="0"/>
              <a:buChar char="•"/>
            </a:pPr>
            <a:endParaRPr lang="en-US" sz="1000" b="0" dirty="0">
              <a:solidFill>
                <a:srgbClr val="000000"/>
              </a:solidFill>
              <a:effectLst/>
              <a:latin typeface="+mn-lt"/>
            </a:endParaRPr>
          </a:p>
          <a:p>
            <a:pPr marL="171450" indent="-171450">
              <a:buFont typeface="Arial" panose="020B0604020202020204" pitchFamily="34" charset="0"/>
              <a:buChar char="•"/>
            </a:pPr>
            <a:r>
              <a:rPr lang="en-US" sz="1000" b="0" dirty="0">
                <a:solidFill>
                  <a:srgbClr val="000000"/>
                </a:solidFill>
                <a:effectLst/>
                <a:latin typeface="+mn-lt"/>
              </a:rPr>
              <a:t>Pada Cluster 1 </a:t>
            </a:r>
            <a:r>
              <a:rPr lang="en-US" sz="1000" b="0" dirty="0" err="1">
                <a:solidFill>
                  <a:srgbClr val="000000"/>
                </a:solidFill>
                <a:effectLst/>
                <a:latin typeface="+mn-lt"/>
              </a:rPr>
              <a:t>diketahui</a:t>
            </a:r>
            <a:r>
              <a:rPr lang="en-US" sz="1000" b="0" dirty="0">
                <a:solidFill>
                  <a:srgbClr val="000000"/>
                </a:solidFill>
                <a:effectLst/>
                <a:latin typeface="+mn-lt"/>
              </a:rPr>
              <a:t> </a:t>
            </a:r>
            <a:r>
              <a:rPr lang="en-US" sz="1000" b="0" dirty="0" err="1">
                <a:solidFill>
                  <a:srgbClr val="000000"/>
                </a:solidFill>
                <a:effectLst/>
                <a:latin typeface="+mn-lt"/>
              </a:rPr>
              <a:t>bahwa</a:t>
            </a:r>
            <a:r>
              <a:rPr lang="en-US" sz="1000" b="0" dirty="0">
                <a:solidFill>
                  <a:srgbClr val="000000"/>
                </a:solidFill>
                <a:effectLst/>
                <a:latin typeface="+mn-lt"/>
              </a:rPr>
              <a:t> </a:t>
            </a:r>
            <a:r>
              <a:rPr lang="en-US" sz="1000" b="0" dirty="0" err="1">
                <a:solidFill>
                  <a:srgbClr val="000000"/>
                </a:solidFill>
                <a:effectLst/>
                <a:latin typeface="+mn-lt"/>
              </a:rPr>
              <a:t>angka</a:t>
            </a:r>
            <a:r>
              <a:rPr lang="en-US" sz="1000" b="0" dirty="0">
                <a:solidFill>
                  <a:srgbClr val="000000"/>
                </a:solidFill>
                <a:effectLst/>
                <a:latin typeface="+mn-lt"/>
              </a:rPr>
              <a:t> </a:t>
            </a:r>
            <a:r>
              <a:rPr lang="en-US" sz="1000" b="0" dirty="0" err="1">
                <a:solidFill>
                  <a:srgbClr val="000000"/>
                </a:solidFill>
                <a:effectLst/>
                <a:latin typeface="+mn-lt"/>
              </a:rPr>
              <a:t>transaksi</a:t>
            </a:r>
            <a:r>
              <a:rPr lang="en-US" sz="1000" b="0" dirty="0">
                <a:solidFill>
                  <a:srgbClr val="000000"/>
                </a:solidFill>
                <a:effectLst/>
                <a:latin typeface="+mn-lt"/>
              </a:rPr>
              <a:t> dan spending </a:t>
            </a:r>
            <a:r>
              <a:rPr lang="en-US" sz="1000" b="0" dirty="0" err="1">
                <a:solidFill>
                  <a:srgbClr val="000000"/>
                </a:solidFill>
                <a:effectLst/>
                <a:latin typeface="+mn-lt"/>
              </a:rPr>
              <a:t>terendah</a:t>
            </a:r>
            <a:r>
              <a:rPr lang="en-US" sz="1000" b="0" dirty="0">
                <a:solidFill>
                  <a:srgbClr val="000000"/>
                </a:solidFill>
                <a:effectLst/>
                <a:latin typeface="+mn-lt"/>
              </a:rPr>
              <a:t>, </a:t>
            </a:r>
            <a:r>
              <a:rPr lang="en-US" sz="1000" b="0" dirty="0" err="1">
                <a:solidFill>
                  <a:srgbClr val="000000"/>
                </a:solidFill>
                <a:effectLst/>
                <a:latin typeface="+mn-lt"/>
              </a:rPr>
              <a:t>dengan</a:t>
            </a:r>
            <a:r>
              <a:rPr lang="en-US" sz="1000" b="0" dirty="0">
                <a:solidFill>
                  <a:srgbClr val="000000"/>
                </a:solidFill>
                <a:effectLst/>
                <a:latin typeface="+mn-lt"/>
              </a:rPr>
              <a:t> rata-rata </a:t>
            </a:r>
            <a:r>
              <a:rPr lang="en-US" sz="1000" b="0" dirty="0" err="1">
                <a:solidFill>
                  <a:srgbClr val="000000"/>
                </a:solidFill>
                <a:effectLst/>
                <a:latin typeface="+mn-lt"/>
              </a:rPr>
              <a:t>hanya</a:t>
            </a:r>
            <a:r>
              <a:rPr lang="en-US" sz="1000" b="0" dirty="0">
                <a:solidFill>
                  <a:srgbClr val="000000"/>
                </a:solidFill>
                <a:effectLst/>
                <a:latin typeface="+mn-lt"/>
              </a:rPr>
              <a:t> 7 </a:t>
            </a:r>
            <a:r>
              <a:rPr lang="en-US" sz="1000" b="0" dirty="0" err="1">
                <a:solidFill>
                  <a:srgbClr val="000000"/>
                </a:solidFill>
                <a:effectLst/>
                <a:latin typeface="+mn-lt"/>
              </a:rPr>
              <a:t>transaksi</a:t>
            </a:r>
            <a:r>
              <a:rPr lang="en-US" sz="1000" b="0" dirty="0">
                <a:solidFill>
                  <a:srgbClr val="000000"/>
                </a:solidFill>
                <a:effectLst/>
                <a:latin typeface="+mn-lt"/>
              </a:rPr>
              <a:t> dan Rp. 77,596 per </a:t>
            </a:r>
            <a:r>
              <a:rPr lang="en-US" sz="1000" b="0" dirty="0" err="1">
                <a:solidFill>
                  <a:srgbClr val="000000"/>
                </a:solidFill>
                <a:effectLst/>
                <a:latin typeface="+mn-lt"/>
              </a:rPr>
              <a:t>bulan</a:t>
            </a:r>
            <a:r>
              <a:rPr lang="en-US" sz="1000" b="0" dirty="0">
                <a:solidFill>
                  <a:srgbClr val="000000"/>
                </a:solidFill>
                <a:effectLst/>
                <a:latin typeface="+mn-lt"/>
              </a:rPr>
              <a:t>. </a:t>
            </a:r>
            <a:r>
              <a:rPr lang="en-US" sz="1000" b="0" dirty="0" err="1">
                <a:solidFill>
                  <a:srgbClr val="000000"/>
                </a:solidFill>
                <a:effectLst/>
                <a:latin typeface="+mn-lt"/>
              </a:rPr>
              <a:t>Pendapatan</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terendah</a:t>
            </a:r>
            <a:r>
              <a:rPr lang="en-US" sz="1000" b="0" dirty="0">
                <a:solidFill>
                  <a:srgbClr val="000000"/>
                </a:solidFill>
                <a:effectLst/>
                <a:latin typeface="+mn-lt"/>
              </a:rPr>
              <a:t>, rata-rata </a:t>
            </a:r>
            <a:r>
              <a:rPr lang="en-US" sz="1000" b="0" dirty="0" err="1">
                <a:solidFill>
                  <a:srgbClr val="000000"/>
                </a:solidFill>
                <a:effectLst/>
                <a:latin typeface="+mn-lt"/>
              </a:rPr>
              <a:t>sebesar</a:t>
            </a:r>
            <a:r>
              <a:rPr lang="en-US" sz="1000" b="0" dirty="0">
                <a:solidFill>
                  <a:srgbClr val="000000"/>
                </a:solidFill>
                <a:effectLst/>
                <a:latin typeface="+mn-lt"/>
              </a:rPr>
              <a:t> Rp. 32,835,981 per </a:t>
            </a:r>
            <a:r>
              <a:rPr lang="en-US" sz="1000" b="0" dirty="0" err="1">
                <a:solidFill>
                  <a:srgbClr val="000000"/>
                </a:solidFill>
                <a:effectLst/>
                <a:latin typeface="+mn-lt"/>
              </a:rPr>
              <a:t>tahun</a:t>
            </a:r>
            <a:r>
              <a:rPr lang="en-US" sz="1000" b="0" dirty="0">
                <a:solidFill>
                  <a:srgbClr val="000000"/>
                </a:solidFill>
                <a:effectLst/>
                <a:latin typeface="+mn-lt"/>
              </a:rPr>
              <a:t>. Conversion rate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termasuk</a:t>
            </a:r>
            <a:r>
              <a:rPr lang="en-US" sz="1000" b="0" dirty="0">
                <a:solidFill>
                  <a:srgbClr val="000000"/>
                </a:solidFill>
                <a:effectLst/>
                <a:latin typeface="+mn-lt"/>
              </a:rPr>
              <a:t> </a:t>
            </a:r>
            <a:r>
              <a:rPr lang="en-US" sz="1000" b="0" dirty="0" err="1">
                <a:solidFill>
                  <a:srgbClr val="000000"/>
                </a:solidFill>
                <a:effectLst/>
                <a:latin typeface="+mn-lt"/>
              </a:rPr>
              <a:t>rendah</a:t>
            </a:r>
            <a:r>
              <a:rPr lang="en-US" sz="1000" b="0" dirty="0">
                <a:solidFill>
                  <a:srgbClr val="000000"/>
                </a:solidFill>
                <a:effectLst/>
                <a:latin typeface="+mn-lt"/>
              </a:rPr>
              <a:t>, </a:t>
            </a:r>
            <a:r>
              <a:rPr lang="en-US" sz="1000" b="0" dirty="0" err="1">
                <a:solidFill>
                  <a:srgbClr val="000000"/>
                </a:solidFill>
                <a:effectLst/>
                <a:latin typeface="+mn-lt"/>
              </a:rPr>
              <a:t>yaitu</a:t>
            </a:r>
            <a:r>
              <a:rPr lang="en-US" sz="1000" b="0" dirty="0">
                <a:solidFill>
                  <a:srgbClr val="000000"/>
                </a:solidFill>
                <a:effectLst/>
                <a:latin typeface="+mn-lt"/>
              </a:rPr>
              <a:t> 1.36%. rata-rata </a:t>
            </a:r>
            <a:r>
              <a:rPr lang="en-US" sz="1000" b="0" dirty="0" err="1">
                <a:solidFill>
                  <a:srgbClr val="000000"/>
                </a:solidFill>
                <a:effectLst/>
                <a:latin typeface="+mn-lt"/>
              </a:rPr>
              <a:t>umur</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berusia</a:t>
            </a:r>
            <a:r>
              <a:rPr lang="en-US" sz="1000" b="0" dirty="0">
                <a:solidFill>
                  <a:srgbClr val="000000"/>
                </a:solidFill>
                <a:effectLst/>
                <a:latin typeface="+mn-lt"/>
              </a:rPr>
              <a:t> 51 </a:t>
            </a:r>
            <a:r>
              <a:rPr lang="en-US" sz="1000" b="0" dirty="0" err="1">
                <a:solidFill>
                  <a:srgbClr val="000000"/>
                </a:solidFill>
                <a:effectLst/>
                <a:latin typeface="+mn-lt"/>
              </a:rPr>
              <a:t>tahun</a:t>
            </a:r>
            <a:r>
              <a:rPr lang="en-US" sz="1000" b="0" dirty="0">
                <a:solidFill>
                  <a:srgbClr val="000000"/>
                </a:solidFill>
                <a:effectLst/>
                <a:latin typeface="+mn-lt"/>
              </a:rPr>
              <a:t>.</a:t>
            </a:r>
            <a:endParaRPr lang="en-US" sz="1000" dirty="0">
              <a:latin typeface="+mn-lt"/>
            </a:endParaRPr>
          </a:p>
          <a:p>
            <a:pPr marL="171450" indent="-171450">
              <a:buFont typeface="Arial" panose="020B0604020202020204" pitchFamily="34" charset="0"/>
              <a:buChar char="•"/>
            </a:pPr>
            <a:endParaRPr lang="en-US" sz="1000" b="0" dirty="0">
              <a:solidFill>
                <a:srgbClr val="000000"/>
              </a:solidFill>
              <a:effectLst/>
              <a:latin typeface="+mn-lt"/>
            </a:endParaRPr>
          </a:p>
          <a:p>
            <a:pPr marL="171450" indent="-171450">
              <a:buFont typeface="Arial" panose="020B0604020202020204" pitchFamily="34" charset="0"/>
              <a:buChar char="•"/>
            </a:pPr>
            <a:r>
              <a:rPr lang="en-US" sz="1000" b="0" dirty="0">
                <a:solidFill>
                  <a:srgbClr val="000000"/>
                </a:solidFill>
                <a:effectLst/>
                <a:latin typeface="+mn-lt"/>
              </a:rPr>
              <a:t>Pada Cluster 2 </a:t>
            </a:r>
            <a:r>
              <a:rPr lang="en-US" sz="1000" b="0" dirty="0" err="1">
                <a:solidFill>
                  <a:srgbClr val="000000"/>
                </a:solidFill>
                <a:effectLst/>
                <a:latin typeface="+mn-lt"/>
              </a:rPr>
              <a:t>diketahui</a:t>
            </a:r>
            <a:r>
              <a:rPr lang="en-US" sz="1000" b="0" dirty="0">
                <a:solidFill>
                  <a:srgbClr val="000000"/>
                </a:solidFill>
                <a:effectLst/>
                <a:latin typeface="+mn-lt"/>
              </a:rPr>
              <a:t> </a:t>
            </a:r>
            <a:r>
              <a:rPr lang="en-US" sz="1000" b="0" dirty="0" err="1">
                <a:solidFill>
                  <a:srgbClr val="000000"/>
                </a:solidFill>
                <a:effectLst/>
                <a:latin typeface="+mn-lt"/>
              </a:rPr>
              <a:t>bahwa</a:t>
            </a:r>
            <a:r>
              <a:rPr lang="en-US" sz="1000" b="0" dirty="0">
                <a:solidFill>
                  <a:srgbClr val="000000"/>
                </a:solidFill>
                <a:effectLst/>
                <a:latin typeface="+mn-lt"/>
              </a:rPr>
              <a:t> </a:t>
            </a:r>
            <a:r>
              <a:rPr lang="en-US" sz="1000" b="0" dirty="0" err="1">
                <a:solidFill>
                  <a:srgbClr val="000000"/>
                </a:solidFill>
                <a:effectLst/>
                <a:latin typeface="+mn-lt"/>
              </a:rPr>
              <a:t>angka</a:t>
            </a:r>
            <a:r>
              <a:rPr lang="en-US" sz="1000" b="0" dirty="0">
                <a:solidFill>
                  <a:srgbClr val="000000"/>
                </a:solidFill>
                <a:effectLst/>
                <a:latin typeface="+mn-lt"/>
              </a:rPr>
              <a:t> </a:t>
            </a:r>
            <a:r>
              <a:rPr lang="en-US" sz="1000" b="0" dirty="0" err="1">
                <a:solidFill>
                  <a:srgbClr val="000000"/>
                </a:solidFill>
                <a:effectLst/>
                <a:latin typeface="+mn-lt"/>
              </a:rPr>
              <a:t>transaksi</a:t>
            </a:r>
            <a:r>
              <a:rPr lang="en-US" sz="1000" b="0" dirty="0">
                <a:solidFill>
                  <a:srgbClr val="000000"/>
                </a:solidFill>
                <a:effectLst/>
                <a:latin typeface="+mn-lt"/>
              </a:rPr>
              <a:t> dan spending </a:t>
            </a:r>
            <a:r>
              <a:rPr lang="en-US" sz="1000" b="0" dirty="0" err="1">
                <a:solidFill>
                  <a:srgbClr val="000000"/>
                </a:solidFill>
                <a:effectLst/>
                <a:latin typeface="+mn-lt"/>
              </a:rPr>
              <a:t>tertinggi</a:t>
            </a:r>
            <a:r>
              <a:rPr lang="en-US" sz="1000" b="0" dirty="0">
                <a:solidFill>
                  <a:srgbClr val="000000"/>
                </a:solidFill>
                <a:effectLst/>
                <a:latin typeface="+mn-lt"/>
              </a:rPr>
              <a:t>, </a:t>
            </a:r>
            <a:r>
              <a:rPr lang="en-US" sz="1000" b="0" dirty="0" err="1">
                <a:solidFill>
                  <a:srgbClr val="000000"/>
                </a:solidFill>
                <a:effectLst/>
                <a:latin typeface="+mn-lt"/>
              </a:rPr>
              <a:t>dengan</a:t>
            </a:r>
            <a:r>
              <a:rPr lang="en-US" sz="1000" b="0" dirty="0">
                <a:solidFill>
                  <a:srgbClr val="000000"/>
                </a:solidFill>
                <a:effectLst/>
                <a:latin typeface="+mn-lt"/>
              </a:rPr>
              <a:t> rata-rata 20 </a:t>
            </a:r>
            <a:r>
              <a:rPr lang="en-US" sz="1000" b="0" dirty="0" err="1">
                <a:solidFill>
                  <a:srgbClr val="000000"/>
                </a:solidFill>
                <a:effectLst/>
                <a:latin typeface="+mn-lt"/>
              </a:rPr>
              <a:t>transaksi</a:t>
            </a:r>
            <a:r>
              <a:rPr lang="en-US" sz="1000" b="0" dirty="0">
                <a:solidFill>
                  <a:srgbClr val="000000"/>
                </a:solidFill>
                <a:effectLst/>
                <a:latin typeface="+mn-lt"/>
              </a:rPr>
              <a:t> dan Rp. 1,351,422 per </a:t>
            </a:r>
            <a:r>
              <a:rPr lang="en-US" sz="1000" b="0" dirty="0" err="1">
                <a:solidFill>
                  <a:srgbClr val="000000"/>
                </a:solidFill>
                <a:effectLst/>
                <a:latin typeface="+mn-lt"/>
              </a:rPr>
              <a:t>bulan</a:t>
            </a:r>
            <a:r>
              <a:rPr lang="en-US" sz="1000" b="0" dirty="0">
                <a:solidFill>
                  <a:srgbClr val="000000"/>
                </a:solidFill>
                <a:effectLst/>
                <a:latin typeface="+mn-lt"/>
              </a:rPr>
              <a:t>. </a:t>
            </a:r>
            <a:r>
              <a:rPr lang="en-US" sz="1000" b="0" dirty="0" err="1">
                <a:solidFill>
                  <a:srgbClr val="000000"/>
                </a:solidFill>
                <a:effectLst/>
                <a:latin typeface="+mn-lt"/>
              </a:rPr>
              <a:t>Pendapatan</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tertinggi</a:t>
            </a:r>
            <a:r>
              <a:rPr lang="en-US" sz="1000" b="0" dirty="0">
                <a:solidFill>
                  <a:srgbClr val="000000"/>
                </a:solidFill>
                <a:effectLst/>
                <a:latin typeface="+mn-lt"/>
              </a:rPr>
              <a:t>, rata-rata </a:t>
            </a:r>
            <a:r>
              <a:rPr lang="en-US" sz="1000" b="0" dirty="0" err="1">
                <a:solidFill>
                  <a:srgbClr val="000000"/>
                </a:solidFill>
                <a:effectLst/>
                <a:latin typeface="+mn-lt"/>
              </a:rPr>
              <a:t>sebesar</a:t>
            </a:r>
            <a:r>
              <a:rPr lang="en-US" sz="1000" b="0" dirty="0">
                <a:solidFill>
                  <a:srgbClr val="000000"/>
                </a:solidFill>
                <a:effectLst/>
                <a:latin typeface="+mn-lt"/>
              </a:rPr>
              <a:t> Rp. 75,411,048 per </a:t>
            </a:r>
            <a:r>
              <a:rPr lang="en-US" sz="1000" b="0" dirty="0" err="1">
                <a:solidFill>
                  <a:srgbClr val="000000"/>
                </a:solidFill>
                <a:effectLst/>
                <a:latin typeface="+mn-lt"/>
              </a:rPr>
              <a:t>tahun</a:t>
            </a:r>
            <a:r>
              <a:rPr lang="en-US" sz="1000" b="0" dirty="0">
                <a:solidFill>
                  <a:srgbClr val="000000"/>
                </a:solidFill>
                <a:effectLst/>
                <a:latin typeface="+mn-lt"/>
              </a:rPr>
              <a:t>. Conversion rate di cluster </a:t>
            </a:r>
            <a:r>
              <a:rPr lang="en-US" sz="1000" b="0" dirty="0" err="1">
                <a:solidFill>
                  <a:srgbClr val="000000"/>
                </a:solidFill>
                <a:effectLst/>
                <a:latin typeface="+mn-lt"/>
              </a:rPr>
              <a:t>ini</a:t>
            </a:r>
            <a:r>
              <a:rPr lang="en-US" sz="1000" b="0" dirty="0">
                <a:solidFill>
                  <a:srgbClr val="000000"/>
                </a:solidFill>
                <a:effectLst/>
                <a:latin typeface="+mn-lt"/>
              </a:rPr>
              <a:t> yang paling </a:t>
            </a:r>
            <a:r>
              <a:rPr lang="en-US" sz="1000" b="0" dirty="0" err="1">
                <a:solidFill>
                  <a:srgbClr val="000000"/>
                </a:solidFill>
                <a:effectLst/>
                <a:latin typeface="+mn-lt"/>
              </a:rPr>
              <a:t>tinggi</a:t>
            </a:r>
            <a:r>
              <a:rPr lang="en-US" sz="1000" b="0" dirty="0">
                <a:solidFill>
                  <a:srgbClr val="000000"/>
                </a:solidFill>
                <a:effectLst/>
                <a:latin typeface="+mn-lt"/>
              </a:rPr>
              <a:t>, </a:t>
            </a:r>
            <a:r>
              <a:rPr lang="en-US" sz="1000" b="0" dirty="0" err="1">
                <a:solidFill>
                  <a:srgbClr val="000000"/>
                </a:solidFill>
                <a:effectLst/>
                <a:latin typeface="+mn-lt"/>
              </a:rPr>
              <a:t>yaitu</a:t>
            </a:r>
            <a:r>
              <a:rPr lang="en-US" sz="1000" b="0" dirty="0">
                <a:solidFill>
                  <a:srgbClr val="000000"/>
                </a:solidFill>
                <a:effectLst/>
                <a:latin typeface="+mn-lt"/>
              </a:rPr>
              <a:t> 27.68%. rata-rata </a:t>
            </a:r>
            <a:r>
              <a:rPr lang="en-US" sz="1000" b="0" dirty="0" err="1">
                <a:solidFill>
                  <a:srgbClr val="000000"/>
                </a:solidFill>
                <a:effectLst/>
                <a:latin typeface="+mn-lt"/>
              </a:rPr>
              <a:t>umur</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berusia</a:t>
            </a:r>
            <a:r>
              <a:rPr lang="en-US" sz="1000" b="0" dirty="0">
                <a:solidFill>
                  <a:srgbClr val="000000"/>
                </a:solidFill>
                <a:effectLst/>
                <a:latin typeface="+mn-lt"/>
              </a:rPr>
              <a:t> 53 </a:t>
            </a:r>
            <a:r>
              <a:rPr lang="en-US" sz="1000" b="0" dirty="0" err="1">
                <a:solidFill>
                  <a:srgbClr val="000000"/>
                </a:solidFill>
                <a:effectLst/>
                <a:latin typeface="+mn-lt"/>
              </a:rPr>
              <a:t>tahun</a:t>
            </a:r>
            <a:r>
              <a:rPr lang="en-US" sz="1000" b="0" dirty="0">
                <a:solidFill>
                  <a:srgbClr val="000000"/>
                </a:solidFill>
                <a:effectLst/>
                <a:latin typeface="+mn-lt"/>
              </a:rPr>
              <a:t>.</a:t>
            </a:r>
          </a:p>
          <a:p>
            <a:pPr marL="171450" indent="-171450">
              <a:buFont typeface="Arial" panose="020B0604020202020204" pitchFamily="34" charset="0"/>
              <a:buChar char="•"/>
            </a:pPr>
            <a:endParaRPr lang="en-US" sz="1000" dirty="0">
              <a:latin typeface="+mn-lt"/>
            </a:endParaRPr>
          </a:p>
          <a:p>
            <a:pPr marL="171450" indent="-171450">
              <a:buFont typeface="Arial" panose="020B0604020202020204" pitchFamily="34" charset="0"/>
              <a:buChar char="•"/>
            </a:pPr>
            <a:r>
              <a:rPr lang="en-US" sz="1000" b="0" dirty="0">
                <a:solidFill>
                  <a:srgbClr val="000000"/>
                </a:solidFill>
                <a:effectLst/>
                <a:latin typeface="+mn-lt"/>
              </a:rPr>
              <a:t>Pada Cluster 3 </a:t>
            </a:r>
            <a:r>
              <a:rPr lang="en-US" sz="1000" b="0" dirty="0" err="1">
                <a:solidFill>
                  <a:srgbClr val="000000"/>
                </a:solidFill>
                <a:effectLst/>
                <a:latin typeface="+mn-lt"/>
              </a:rPr>
              <a:t>diketahui</a:t>
            </a:r>
            <a:r>
              <a:rPr lang="en-US" sz="1000" b="0" dirty="0">
                <a:solidFill>
                  <a:srgbClr val="000000"/>
                </a:solidFill>
                <a:effectLst/>
                <a:latin typeface="+mn-lt"/>
              </a:rPr>
              <a:t> </a:t>
            </a:r>
            <a:r>
              <a:rPr lang="en-US" sz="1000" b="0" dirty="0" err="1">
                <a:solidFill>
                  <a:srgbClr val="000000"/>
                </a:solidFill>
                <a:effectLst/>
                <a:latin typeface="+mn-lt"/>
              </a:rPr>
              <a:t>bahwa</a:t>
            </a:r>
            <a:r>
              <a:rPr lang="en-US" sz="1000" b="0" dirty="0">
                <a:solidFill>
                  <a:srgbClr val="000000"/>
                </a:solidFill>
                <a:effectLst/>
                <a:latin typeface="+mn-lt"/>
              </a:rPr>
              <a:t> </a:t>
            </a:r>
            <a:r>
              <a:rPr lang="en-US" sz="1000" b="0" dirty="0" err="1">
                <a:solidFill>
                  <a:srgbClr val="000000"/>
                </a:solidFill>
                <a:effectLst/>
                <a:latin typeface="+mn-lt"/>
              </a:rPr>
              <a:t>angka</a:t>
            </a:r>
            <a:r>
              <a:rPr lang="en-US" sz="1000" b="0" dirty="0">
                <a:solidFill>
                  <a:srgbClr val="000000"/>
                </a:solidFill>
                <a:effectLst/>
                <a:latin typeface="+mn-lt"/>
              </a:rPr>
              <a:t> </a:t>
            </a:r>
            <a:r>
              <a:rPr lang="en-US" sz="1000" b="0" dirty="0" err="1">
                <a:solidFill>
                  <a:srgbClr val="000000"/>
                </a:solidFill>
                <a:effectLst/>
                <a:latin typeface="+mn-lt"/>
              </a:rPr>
              <a:t>transaksi</a:t>
            </a:r>
            <a:r>
              <a:rPr lang="en-US" sz="1000" b="0" dirty="0">
                <a:solidFill>
                  <a:srgbClr val="000000"/>
                </a:solidFill>
                <a:effectLst/>
                <a:latin typeface="+mn-lt"/>
              </a:rPr>
              <a:t> dan spending </a:t>
            </a:r>
            <a:r>
              <a:rPr lang="en-US" sz="1000" b="0" dirty="0" err="1">
                <a:solidFill>
                  <a:srgbClr val="000000"/>
                </a:solidFill>
                <a:effectLst/>
                <a:latin typeface="+mn-lt"/>
              </a:rPr>
              <a:t>sedang</a:t>
            </a:r>
            <a:r>
              <a:rPr lang="en-US" sz="1000" b="0" dirty="0">
                <a:solidFill>
                  <a:srgbClr val="000000"/>
                </a:solidFill>
                <a:effectLst/>
                <a:latin typeface="+mn-lt"/>
              </a:rPr>
              <a:t>, </a:t>
            </a:r>
            <a:r>
              <a:rPr lang="en-US" sz="1000" b="0" dirty="0" err="1">
                <a:solidFill>
                  <a:srgbClr val="000000"/>
                </a:solidFill>
                <a:effectLst/>
                <a:latin typeface="+mn-lt"/>
              </a:rPr>
              <a:t>dengan</a:t>
            </a:r>
            <a:r>
              <a:rPr lang="en-US" sz="1000" b="0" dirty="0">
                <a:solidFill>
                  <a:srgbClr val="000000"/>
                </a:solidFill>
                <a:effectLst/>
                <a:latin typeface="+mn-lt"/>
              </a:rPr>
              <a:t> rata-rata 23 </a:t>
            </a:r>
            <a:r>
              <a:rPr lang="en-US" sz="1000" b="0" dirty="0" err="1">
                <a:solidFill>
                  <a:srgbClr val="000000"/>
                </a:solidFill>
                <a:effectLst/>
                <a:latin typeface="+mn-lt"/>
              </a:rPr>
              <a:t>transaksi</a:t>
            </a:r>
            <a:r>
              <a:rPr lang="en-US" sz="1000" b="0" dirty="0">
                <a:solidFill>
                  <a:srgbClr val="000000"/>
                </a:solidFill>
                <a:effectLst/>
                <a:latin typeface="+mn-lt"/>
              </a:rPr>
              <a:t> dan Rp. 1,081,157 per </a:t>
            </a:r>
            <a:r>
              <a:rPr lang="en-US" sz="1000" b="0" dirty="0" err="1">
                <a:solidFill>
                  <a:srgbClr val="000000"/>
                </a:solidFill>
                <a:effectLst/>
                <a:latin typeface="+mn-lt"/>
              </a:rPr>
              <a:t>bulan</a:t>
            </a:r>
            <a:r>
              <a:rPr lang="en-US" sz="1000" b="0" dirty="0">
                <a:solidFill>
                  <a:srgbClr val="000000"/>
                </a:solidFill>
                <a:effectLst/>
                <a:latin typeface="+mn-lt"/>
              </a:rPr>
              <a:t>. </a:t>
            </a:r>
            <a:r>
              <a:rPr lang="en-US" sz="1000" b="0" dirty="0" err="1">
                <a:solidFill>
                  <a:srgbClr val="000000"/>
                </a:solidFill>
                <a:effectLst/>
                <a:latin typeface="+mn-lt"/>
              </a:rPr>
              <a:t>Pendapatan</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cukup</a:t>
            </a:r>
            <a:r>
              <a:rPr lang="en-US" sz="1000" b="0" dirty="0">
                <a:solidFill>
                  <a:srgbClr val="000000"/>
                </a:solidFill>
                <a:effectLst/>
                <a:latin typeface="+mn-lt"/>
              </a:rPr>
              <a:t> </a:t>
            </a:r>
            <a:r>
              <a:rPr lang="en-US" sz="1000" b="0" dirty="0" err="1">
                <a:solidFill>
                  <a:srgbClr val="000000"/>
                </a:solidFill>
                <a:effectLst/>
                <a:latin typeface="+mn-lt"/>
              </a:rPr>
              <a:t>tinggi</a:t>
            </a:r>
            <a:r>
              <a:rPr lang="en-US" sz="1000" b="0" dirty="0">
                <a:solidFill>
                  <a:srgbClr val="000000"/>
                </a:solidFill>
                <a:effectLst/>
                <a:latin typeface="+mn-lt"/>
              </a:rPr>
              <a:t>, rata-rata </a:t>
            </a:r>
            <a:r>
              <a:rPr lang="en-US" sz="1000" b="0" dirty="0" err="1">
                <a:solidFill>
                  <a:srgbClr val="000000"/>
                </a:solidFill>
                <a:effectLst/>
                <a:latin typeface="+mn-lt"/>
              </a:rPr>
              <a:t>sebesar</a:t>
            </a:r>
            <a:r>
              <a:rPr lang="en-US" sz="1000" b="0" dirty="0">
                <a:solidFill>
                  <a:srgbClr val="000000"/>
                </a:solidFill>
                <a:effectLst/>
                <a:latin typeface="+mn-lt"/>
              </a:rPr>
              <a:t> Rp. 67,406,177 per </a:t>
            </a:r>
            <a:r>
              <a:rPr lang="en-US" sz="1000" b="0" dirty="0" err="1">
                <a:solidFill>
                  <a:srgbClr val="000000"/>
                </a:solidFill>
                <a:effectLst/>
                <a:latin typeface="+mn-lt"/>
              </a:rPr>
              <a:t>tahun</a:t>
            </a:r>
            <a:r>
              <a:rPr lang="en-US" sz="1000" b="0" dirty="0">
                <a:solidFill>
                  <a:srgbClr val="000000"/>
                </a:solidFill>
                <a:effectLst/>
                <a:latin typeface="+mn-lt"/>
              </a:rPr>
              <a:t>. Conversion rate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tertinggi</a:t>
            </a:r>
            <a:r>
              <a:rPr lang="en-US" sz="1000" b="0" dirty="0">
                <a:solidFill>
                  <a:srgbClr val="000000"/>
                </a:solidFill>
                <a:effectLst/>
                <a:latin typeface="+mn-lt"/>
              </a:rPr>
              <a:t> </a:t>
            </a:r>
            <a:r>
              <a:rPr lang="en-US" sz="1000" b="0" dirty="0" err="1">
                <a:solidFill>
                  <a:srgbClr val="000000"/>
                </a:solidFill>
                <a:effectLst/>
                <a:latin typeface="+mn-lt"/>
              </a:rPr>
              <a:t>kedua</a:t>
            </a:r>
            <a:r>
              <a:rPr lang="en-US" sz="1000" b="0" dirty="0">
                <a:solidFill>
                  <a:srgbClr val="000000"/>
                </a:solidFill>
                <a:effectLst/>
                <a:latin typeface="+mn-lt"/>
              </a:rPr>
              <a:t> </a:t>
            </a:r>
            <a:r>
              <a:rPr lang="en-US" sz="1000" b="0" dirty="0" err="1">
                <a:solidFill>
                  <a:srgbClr val="000000"/>
                </a:solidFill>
                <a:effectLst/>
                <a:latin typeface="+mn-lt"/>
              </a:rPr>
              <a:t>setelah</a:t>
            </a:r>
            <a:r>
              <a:rPr lang="en-US" sz="1000" b="0" dirty="0">
                <a:solidFill>
                  <a:srgbClr val="000000"/>
                </a:solidFill>
                <a:effectLst/>
                <a:latin typeface="+mn-lt"/>
              </a:rPr>
              <a:t> cluster 2, </a:t>
            </a:r>
            <a:r>
              <a:rPr lang="en-US" sz="1000" b="0" dirty="0" err="1">
                <a:solidFill>
                  <a:srgbClr val="000000"/>
                </a:solidFill>
                <a:effectLst/>
                <a:latin typeface="+mn-lt"/>
              </a:rPr>
              <a:t>yaitu</a:t>
            </a:r>
            <a:r>
              <a:rPr lang="en-US" sz="1000" b="0" dirty="0">
                <a:solidFill>
                  <a:srgbClr val="000000"/>
                </a:solidFill>
                <a:effectLst/>
                <a:latin typeface="+mn-lt"/>
              </a:rPr>
              <a:t> 2.36%. rata-rata </a:t>
            </a:r>
            <a:r>
              <a:rPr lang="en-US" sz="1000" b="0" dirty="0" err="1">
                <a:solidFill>
                  <a:srgbClr val="000000"/>
                </a:solidFill>
                <a:effectLst/>
                <a:latin typeface="+mn-lt"/>
              </a:rPr>
              <a:t>umur</a:t>
            </a:r>
            <a:r>
              <a:rPr lang="en-US" sz="1000" b="0" dirty="0">
                <a:solidFill>
                  <a:srgbClr val="000000"/>
                </a:solidFill>
                <a:effectLst/>
                <a:latin typeface="+mn-lt"/>
              </a:rPr>
              <a:t> di cluster </a:t>
            </a:r>
            <a:r>
              <a:rPr lang="en-US" sz="1000" b="0" dirty="0" err="1">
                <a:solidFill>
                  <a:srgbClr val="000000"/>
                </a:solidFill>
                <a:effectLst/>
                <a:latin typeface="+mn-lt"/>
              </a:rPr>
              <a:t>ini</a:t>
            </a:r>
            <a:r>
              <a:rPr lang="en-US" sz="1000" b="0" dirty="0">
                <a:solidFill>
                  <a:srgbClr val="000000"/>
                </a:solidFill>
                <a:effectLst/>
                <a:latin typeface="+mn-lt"/>
              </a:rPr>
              <a:t> </a:t>
            </a:r>
            <a:r>
              <a:rPr lang="en-US" sz="1000" b="0" dirty="0" err="1">
                <a:solidFill>
                  <a:srgbClr val="000000"/>
                </a:solidFill>
                <a:effectLst/>
                <a:latin typeface="+mn-lt"/>
              </a:rPr>
              <a:t>berusia</a:t>
            </a:r>
            <a:r>
              <a:rPr lang="en-US" sz="1000" b="0" dirty="0">
                <a:solidFill>
                  <a:srgbClr val="000000"/>
                </a:solidFill>
                <a:effectLst/>
                <a:latin typeface="+mn-lt"/>
              </a:rPr>
              <a:t> 58 </a:t>
            </a:r>
            <a:r>
              <a:rPr lang="en-US" sz="1000" b="0" dirty="0" err="1">
                <a:solidFill>
                  <a:srgbClr val="000000"/>
                </a:solidFill>
                <a:effectLst/>
                <a:latin typeface="+mn-lt"/>
              </a:rPr>
              <a:t>tahun</a:t>
            </a:r>
            <a:endParaRPr lang="en-US" sz="1000" b="0" dirty="0">
              <a:solidFill>
                <a:srgbClr val="000000"/>
              </a:solidFill>
              <a:effectLst/>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Customer Category</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5" name="Picture 4">
            <a:extLst>
              <a:ext uri="{FF2B5EF4-FFF2-40B4-BE49-F238E27FC236}">
                <a16:creationId xmlns:a16="http://schemas.microsoft.com/office/drawing/2014/main" id="{7B891316-9ED7-337C-3829-A63AA424F631}"/>
              </a:ext>
            </a:extLst>
          </p:cNvPr>
          <p:cNvPicPr>
            <a:picLocks noChangeAspect="1"/>
          </p:cNvPicPr>
          <p:nvPr/>
        </p:nvPicPr>
        <p:blipFill>
          <a:blip r:embed="rId4"/>
          <a:stretch>
            <a:fillRect/>
          </a:stretch>
        </p:blipFill>
        <p:spPr>
          <a:xfrm>
            <a:off x="256301" y="1257784"/>
            <a:ext cx="4315699" cy="2866441"/>
          </a:xfrm>
          <a:prstGeom prst="rect">
            <a:avLst/>
          </a:prstGeom>
          <a:ln>
            <a:solidFill>
              <a:schemeClr val="tx1"/>
            </a:solidFill>
          </a:ln>
        </p:spPr>
      </p:pic>
      <p:sp>
        <p:nvSpPr>
          <p:cNvPr id="8" name="TextBox 7">
            <a:extLst>
              <a:ext uri="{FF2B5EF4-FFF2-40B4-BE49-F238E27FC236}">
                <a16:creationId xmlns:a16="http://schemas.microsoft.com/office/drawing/2014/main" id="{10F6DB20-6B35-5ACD-3B64-6F352F4B7962}"/>
              </a:ext>
            </a:extLst>
          </p:cNvPr>
          <p:cNvSpPr txBox="1"/>
          <p:nvPr/>
        </p:nvSpPr>
        <p:spPr>
          <a:xfrm>
            <a:off x="4828301" y="898881"/>
            <a:ext cx="4398135" cy="3785652"/>
          </a:xfrm>
          <a:prstGeom prst="rect">
            <a:avLst/>
          </a:prstGeom>
          <a:noFill/>
        </p:spPr>
        <p:txBody>
          <a:bodyPr wrap="square">
            <a:spAutoFit/>
          </a:bodyPr>
          <a:lstStyle/>
          <a:p>
            <a:pPr algn="l"/>
            <a:r>
              <a:rPr lang="en-US" sz="1200" b="0" i="0" dirty="0">
                <a:solidFill>
                  <a:srgbClr val="212121"/>
                </a:solidFill>
                <a:effectLst/>
                <a:latin typeface="+mn-lt"/>
              </a:rPr>
              <a:t>Key Takeaways:</a:t>
            </a:r>
          </a:p>
          <a:p>
            <a:pPr algn="l"/>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Cluster 0 </a:t>
            </a:r>
            <a:r>
              <a:rPr lang="en-US" sz="1200" b="0" i="0" dirty="0" err="1">
                <a:solidFill>
                  <a:srgbClr val="212121"/>
                </a:solidFill>
                <a:effectLst/>
                <a:latin typeface="+mn-lt"/>
              </a:rPr>
              <a:t>memiliki</a:t>
            </a:r>
            <a:r>
              <a:rPr lang="en-US" sz="1200" b="0" i="0" dirty="0">
                <a:solidFill>
                  <a:srgbClr val="212121"/>
                </a:solidFill>
                <a:effectLst/>
                <a:latin typeface="+mn-lt"/>
              </a:rPr>
              <a:t>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pengeluaran</a:t>
            </a:r>
            <a:r>
              <a:rPr lang="en-US" sz="1200" b="0" i="0" dirty="0">
                <a:solidFill>
                  <a:srgbClr val="212121"/>
                </a:solidFill>
                <a:effectLst/>
                <a:latin typeface="+mn-lt"/>
              </a:rPr>
              <a:t> dan </a:t>
            </a:r>
            <a:r>
              <a:rPr lang="en-US" sz="1200" b="0" i="0" dirty="0" err="1">
                <a:solidFill>
                  <a:srgbClr val="212121"/>
                </a:solidFill>
                <a:effectLst/>
                <a:latin typeface="+mn-lt"/>
              </a:rPr>
              <a:t>transaksi</a:t>
            </a:r>
            <a:r>
              <a:rPr lang="en-US" sz="1200" b="0" i="0" dirty="0">
                <a:solidFill>
                  <a:srgbClr val="212121"/>
                </a:solidFill>
                <a:effectLst/>
                <a:latin typeface="+mn-lt"/>
              </a:rPr>
              <a:t> yang </a:t>
            </a:r>
            <a:r>
              <a:rPr lang="en-US" sz="1200" b="0" i="0" dirty="0" err="1">
                <a:solidFill>
                  <a:srgbClr val="212121"/>
                </a:solidFill>
                <a:effectLst/>
                <a:latin typeface="+mn-lt"/>
              </a:rPr>
              <a:t>relatif</a:t>
            </a:r>
            <a:r>
              <a:rPr lang="en-US" sz="1200" b="0" i="0" dirty="0">
                <a:solidFill>
                  <a:srgbClr val="212121"/>
                </a:solidFill>
                <a:effectLst/>
                <a:latin typeface="+mn-lt"/>
              </a:rPr>
              <a:t> </a:t>
            </a:r>
            <a:r>
              <a:rPr lang="en-US" sz="1200" b="0" i="0" dirty="0" err="1">
                <a:solidFill>
                  <a:srgbClr val="212121"/>
                </a:solidFill>
                <a:effectLst/>
                <a:latin typeface="+mn-lt"/>
              </a:rPr>
              <a:t>rendah</a:t>
            </a:r>
            <a:r>
              <a:rPr lang="en-US" sz="1200" b="0" i="0" dirty="0">
                <a:solidFill>
                  <a:srgbClr val="212121"/>
                </a:solidFill>
                <a:effectLst/>
                <a:latin typeface="+mn-lt"/>
              </a:rPr>
              <a:t>, </a:t>
            </a:r>
            <a:r>
              <a:rPr lang="en-US" sz="1200" b="0" i="0" dirty="0" err="1">
                <a:solidFill>
                  <a:srgbClr val="212121"/>
                </a:solidFill>
                <a:effectLst/>
                <a:latin typeface="+mn-lt"/>
              </a:rPr>
              <a:t>namun</a:t>
            </a:r>
            <a:r>
              <a:rPr lang="en-US" sz="1200" b="0" i="0" dirty="0">
                <a:solidFill>
                  <a:srgbClr val="212121"/>
                </a:solidFill>
                <a:effectLst/>
                <a:latin typeface="+mn-lt"/>
              </a:rPr>
              <a:t> </a:t>
            </a:r>
            <a:r>
              <a:rPr lang="en-US" sz="1200" b="0" i="0" dirty="0" err="1">
                <a:solidFill>
                  <a:srgbClr val="212121"/>
                </a:solidFill>
                <a:effectLst/>
                <a:latin typeface="+mn-lt"/>
              </a:rPr>
              <a:t>pendapatan</a:t>
            </a:r>
            <a:r>
              <a:rPr lang="en-US" sz="1200" b="0" i="0" dirty="0">
                <a:solidFill>
                  <a:srgbClr val="212121"/>
                </a:solidFill>
                <a:effectLst/>
                <a:latin typeface="+mn-lt"/>
              </a:rPr>
              <a:t> yang </a:t>
            </a:r>
            <a:r>
              <a:rPr lang="en-US" sz="1200" b="0" i="0" dirty="0" err="1">
                <a:solidFill>
                  <a:srgbClr val="212121"/>
                </a:solidFill>
                <a:effectLst/>
                <a:latin typeface="+mn-lt"/>
              </a:rPr>
              <a:t>cukup</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a:t>
            </a:r>
            <a:r>
              <a:rPr lang="en-US" sz="1200" b="0" i="0" dirty="0" err="1">
                <a:solidFill>
                  <a:srgbClr val="212121"/>
                </a:solidFill>
                <a:effectLst/>
                <a:latin typeface="+mn-lt"/>
              </a:rPr>
              <a:t>menjadikannya</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Low Spender.</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Cluster 1 </a:t>
            </a:r>
            <a:r>
              <a:rPr lang="en-US" sz="1200" b="0" i="0" dirty="0" err="1">
                <a:solidFill>
                  <a:srgbClr val="212121"/>
                </a:solidFill>
                <a:effectLst/>
                <a:latin typeface="+mn-lt"/>
              </a:rPr>
              <a:t>memiliki</a:t>
            </a:r>
            <a:r>
              <a:rPr lang="en-US" sz="1200" b="0" i="0" dirty="0">
                <a:solidFill>
                  <a:srgbClr val="212121"/>
                </a:solidFill>
                <a:effectLst/>
                <a:latin typeface="+mn-lt"/>
              </a:rPr>
              <a:t>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pendapatan</a:t>
            </a:r>
            <a:r>
              <a:rPr lang="en-US" sz="1200" b="0" i="0" dirty="0">
                <a:solidFill>
                  <a:srgbClr val="212121"/>
                </a:solidFill>
                <a:effectLst/>
                <a:latin typeface="+mn-lt"/>
              </a:rPr>
              <a:t>, </a:t>
            </a:r>
            <a:r>
              <a:rPr lang="en-US" sz="1200" b="0" i="0" dirty="0" err="1">
                <a:solidFill>
                  <a:srgbClr val="212121"/>
                </a:solidFill>
                <a:effectLst/>
                <a:latin typeface="+mn-lt"/>
              </a:rPr>
              <a:t>pengeluaran</a:t>
            </a:r>
            <a:r>
              <a:rPr lang="en-US" sz="1200" b="0" i="0" dirty="0">
                <a:solidFill>
                  <a:srgbClr val="212121"/>
                </a:solidFill>
                <a:effectLst/>
                <a:latin typeface="+mn-lt"/>
              </a:rPr>
              <a:t>, dan </a:t>
            </a:r>
            <a:r>
              <a:rPr lang="en-US" sz="1200" b="0" i="0" dirty="0" err="1">
                <a:solidFill>
                  <a:srgbClr val="212121"/>
                </a:solidFill>
                <a:effectLst/>
                <a:latin typeface="+mn-lt"/>
              </a:rPr>
              <a:t>transaksi</a:t>
            </a:r>
            <a:r>
              <a:rPr lang="en-US" sz="1200" b="0" i="0" dirty="0">
                <a:solidFill>
                  <a:srgbClr val="212121"/>
                </a:solidFill>
                <a:effectLst/>
                <a:latin typeface="+mn-lt"/>
              </a:rPr>
              <a:t> yang paling </a:t>
            </a:r>
            <a:r>
              <a:rPr lang="en-US" sz="1200" b="0" i="0" dirty="0" err="1">
                <a:solidFill>
                  <a:srgbClr val="212121"/>
                </a:solidFill>
                <a:effectLst/>
                <a:latin typeface="+mn-lt"/>
              </a:rPr>
              <a:t>rendah</a:t>
            </a:r>
            <a:r>
              <a:rPr lang="en-US" sz="1200" b="0" i="0" dirty="0">
                <a:solidFill>
                  <a:srgbClr val="212121"/>
                </a:solidFill>
                <a:effectLst/>
                <a:latin typeface="+mn-lt"/>
              </a:rPr>
              <a:t>, </a:t>
            </a:r>
            <a:r>
              <a:rPr lang="en-US" sz="1200" b="0" i="0" dirty="0" err="1">
                <a:solidFill>
                  <a:srgbClr val="212121"/>
                </a:solidFill>
                <a:effectLst/>
                <a:latin typeface="+mn-lt"/>
              </a:rPr>
              <a:t>serta</a:t>
            </a:r>
            <a:r>
              <a:rPr lang="en-US" sz="1200" b="0" i="0" dirty="0">
                <a:solidFill>
                  <a:srgbClr val="212121"/>
                </a:solidFill>
                <a:effectLst/>
                <a:latin typeface="+mn-lt"/>
              </a:rPr>
              <a:t> conversion rate yang </a:t>
            </a:r>
            <a:r>
              <a:rPr lang="en-US" sz="1200" b="0" i="0" dirty="0" err="1">
                <a:solidFill>
                  <a:srgbClr val="212121"/>
                </a:solidFill>
                <a:effectLst/>
                <a:latin typeface="+mn-lt"/>
              </a:rPr>
              <a:t>rendah</a:t>
            </a:r>
            <a:r>
              <a:rPr lang="en-US" sz="1200" b="0" i="0" dirty="0">
                <a:solidFill>
                  <a:srgbClr val="212121"/>
                </a:solidFill>
                <a:effectLst/>
                <a:latin typeface="+mn-lt"/>
              </a:rPr>
              <a:t>, </a:t>
            </a:r>
            <a:r>
              <a:rPr lang="en-US" sz="1200" b="0" i="0" dirty="0" err="1">
                <a:solidFill>
                  <a:srgbClr val="212121"/>
                </a:solidFill>
                <a:effectLst/>
                <a:latin typeface="+mn-lt"/>
              </a:rPr>
              <a:t>sehingga</a:t>
            </a:r>
            <a:r>
              <a:rPr lang="en-US" sz="1200" b="0" i="0" dirty="0">
                <a:solidFill>
                  <a:srgbClr val="212121"/>
                </a:solidFill>
                <a:effectLst/>
                <a:latin typeface="+mn-lt"/>
              </a:rPr>
              <a:t> </a:t>
            </a:r>
            <a:r>
              <a:rPr lang="en-US" sz="1200" b="0" i="0" dirty="0" err="1">
                <a:solidFill>
                  <a:srgbClr val="212121"/>
                </a:solidFill>
                <a:effectLst/>
                <a:latin typeface="+mn-lt"/>
              </a:rPr>
              <a:t>masuk</a:t>
            </a:r>
            <a:r>
              <a:rPr lang="en-US" sz="1200" b="0" i="0" dirty="0">
                <a:solidFill>
                  <a:srgbClr val="212121"/>
                </a:solidFill>
                <a:effectLst/>
                <a:latin typeface="+mn-lt"/>
              </a:rPr>
              <a:t> </a:t>
            </a:r>
            <a:r>
              <a:rPr lang="en-US" sz="1200" b="0" i="0" dirty="0" err="1">
                <a:solidFill>
                  <a:srgbClr val="212121"/>
                </a:solidFill>
                <a:effectLst/>
                <a:latin typeface="+mn-lt"/>
              </a:rPr>
              <a:t>dalam</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Churn Potential.</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Cluster 2 </a:t>
            </a:r>
            <a:r>
              <a:rPr lang="en-US" sz="1200" b="0" i="0" dirty="0" err="1">
                <a:solidFill>
                  <a:srgbClr val="212121"/>
                </a:solidFill>
                <a:effectLst/>
                <a:latin typeface="+mn-lt"/>
              </a:rPr>
              <a:t>memiliki</a:t>
            </a:r>
            <a:r>
              <a:rPr lang="en-US" sz="1200" b="0" i="0" dirty="0">
                <a:solidFill>
                  <a:srgbClr val="212121"/>
                </a:solidFill>
                <a:effectLst/>
                <a:latin typeface="+mn-lt"/>
              </a:rPr>
              <a:t> customer </a:t>
            </a:r>
            <a:r>
              <a:rPr lang="en-US" sz="1200" b="0" i="0" dirty="0" err="1">
                <a:solidFill>
                  <a:srgbClr val="212121"/>
                </a:solidFill>
                <a:effectLst/>
                <a:latin typeface="+mn-lt"/>
              </a:rPr>
              <a:t>kelompok</a:t>
            </a:r>
            <a:r>
              <a:rPr lang="en-US" sz="1200" b="0" i="0" dirty="0">
                <a:solidFill>
                  <a:srgbClr val="212121"/>
                </a:solidFill>
                <a:effectLst/>
                <a:latin typeface="+mn-lt"/>
              </a:rPr>
              <a:t>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pendapatan</a:t>
            </a:r>
            <a:r>
              <a:rPr lang="en-US" sz="1200" b="0" i="0" dirty="0">
                <a:solidFill>
                  <a:srgbClr val="212121"/>
                </a:solidFill>
                <a:effectLst/>
                <a:latin typeface="+mn-lt"/>
              </a:rPr>
              <a:t>, </a:t>
            </a:r>
            <a:r>
              <a:rPr lang="en-US" sz="1200" b="0" i="0" dirty="0" err="1">
                <a:solidFill>
                  <a:srgbClr val="212121"/>
                </a:solidFill>
                <a:effectLst/>
                <a:latin typeface="+mn-lt"/>
              </a:rPr>
              <a:t>pengeluaran</a:t>
            </a:r>
            <a:r>
              <a:rPr lang="en-US" sz="1200" b="0" i="0" dirty="0">
                <a:solidFill>
                  <a:srgbClr val="212121"/>
                </a:solidFill>
                <a:effectLst/>
                <a:latin typeface="+mn-lt"/>
              </a:rPr>
              <a:t>, dan </a:t>
            </a:r>
            <a:r>
              <a:rPr lang="en-US" sz="1200" b="0" i="0" dirty="0" err="1">
                <a:solidFill>
                  <a:srgbClr val="212121"/>
                </a:solidFill>
                <a:effectLst/>
                <a:latin typeface="+mn-lt"/>
              </a:rPr>
              <a:t>transaksi</a:t>
            </a:r>
            <a:r>
              <a:rPr lang="en-US" sz="1200" b="0" i="0" dirty="0">
                <a:solidFill>
                  <a:srgbClr val="212121"/>
                </a:solidFill>
                <a:effectLst/>
                <a:latin typeface="+mn-lt"/>
              </a:rPr>
              <a:t> yang </a:t>
            </a:r>
            <a:r>
              <a:rPr lang="en-US" sz="1200" b="0" i="0" dirty="0" err="1">
                <a:solidFill>
                  <a:srgbClr val="212121"/>
                </a:solidFill>
                <a:effectLst/>
                <a:latin typeface="+mn-lt"/>
              </a:rPr>
              <a:t>tinggi</a:t>
            </a:r>
            <a:r>
              <a:rPr lang="en-US" sz="1200" b="0" i="0" dirty="0">
                <a:solidFill>
                  <a:srgbClr val="212121"/>
                </a:solidFill>
                <a:effectLst/>
                <a:latin typeface="+mn-lt"/>
              </a:rPr>
              <a:t>, </a:t>
            </a:r>
            <a:r>
              <a:rPr lang="en-US" sz="1200" b="0" i="0" dirty="0" err="1">
                <a:solidFill>
                  <a:srgbClr val="212121"/>
                </a:solidFill>
                <a:effectLst/>
                <a:latin typeface="+mn-lt"/>
              </a:rPr>
              <a:t>serta</a:t>
            </a:r>
            <a:r>
              <a:rPr lang="en-US" sz="1200" b="0" i="0" dirty="0">
                <a:solidFill>
                  <a:srgbClr val="212121"/>
                </a:solidFill>
                <a:effectLst/>
                <a:latin typeface="+mn-lt"/>
              </a:rPr>
              <a:t> conversion rate yang sangat </a:t>
            </a:r>
            <a:r>
              <a:rPr lang="en-US" sz="1200" b="0" i="0" dirty="0" err="1">
                <a:solidFill>
                  <a:srgbClr val="212121"/>
                </a:solidFill>
                <a:effectLst/>
                <a:latin typeface="+mn-lt"/>
              </a:rPr>
              <a:t>tinggi</a:t>
            </a:r>
            <a:r>
              <a:rPr lang="en-US" sz="1200" b="0" i="0" dirty="0">
                <a:solidFill>
                  <a:srgbClr val="212121"/>
                </a:solidFill>
                <a:effectLst/>
                <a:latin typeface="+mn-lt"/>
              </a:rPr>
              <a:t>, </a:t>
            </a:r>
            <a:r>
              <a:rPr lang="en-US" sz="1200" b="0" i="0" dirty="0" err="1">
                <a:solidFill>
                  <a:srgbClr val="212121"/>
                </a:solidFill>
                <a:effectLst/>
                <a:latin typeface="+mn-lt"/>
              </a:rPr>
              <a:t>menjadikannya</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High Spender.</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Cluster 3 </a:t>
            </a:r>
            <a:r>
              <a:rPr lang="en-US" sz="1200" b="0" i="0" dirty="0" err="1">
                <a:solidFill>
                  <a:srgbClr val="212121"/>
                </a:solidFill>
                <a:effectLst/>
                <a:latin typeface="+mn-lt"/>
              </a:rPr>
              <a:t>memiliki</a:t>
            </a:r>
            <a:r>
              <a:rPr lang="en-US" sz="1200" b="0" i="0" dirty="0">
                <a:solidFill>
                  <a:srgbClr val="212121"/>
                </a:solidFill>
                <a:effectLst/>
                <a:latin typeface="+mn-lt"/>
              </a:rPr>
              <a:t>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pendapatan</a:t>
            </a:r>
            <a:r>
              <a:rPr lang="en-US" sz="1200" b="0" i="0" dirty="0">
                <a:solidFill>
                  <a:srgbClr val="212121"/>
                </a:solidFill>
                <a:effectLst/>
                <a:latin typeface="+mn-lt"/>
              </a:rPr>
              <a:t> dan </a:t>
            </a:r>
            <a:r>
              <a:rPr lang="en-US" sz="1200" b="0" i="0" dirty="0" err="1">
                <a:solidFill>
                  <a:srgbClr val="212121"/>
                </a:solidFill>
                <a:effectLst/>
                <a:latin typeface="+mn-lt"/>
              </a:rPr>
              <a:t>pengeluaran</a:t>
            </a:r>
            <a:r>
              <a:rPr lang="en-US" sz="1200" b="0" i="0" dirty="0">
                <a:solidFill>
                  <a:srgbClr val="212121"/>
                </a:solidFill>
                <a:effectLst/>
                <a:latin typeface="+mn-lt"/>
              </a:rPr>
              <a:t> yang </a:t>
            </a:r>
            <a:r>
              <a:rPr lang="en-US" sz="1200" b="0" i="0" dirty="0" err="1">
                <a:solidFill>
                  <a:srgbClr val="212121"/>
                </a:solidFill>
                <a:effectLst/>
                <a:latin typeface="+mn-lt"/>
              </a:rPr>
              <a:t>cukup</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a:t>
            </a:r>
            <a:r>
              <a:rPr lang="en-US" sz="1200" b="0" i="0" dirty="0" err="1">
                <a:solidFill>
                  <a:srgbClr val="212121"/>
                </a:solidFill>
                <a:effectLst/>
                <a:latin typeface="+mn-lt"/>
              </a:rPr>
              <a:t>serta</a:t>
            </a:r>
            <a:r>
              <a:rPr lang="en-US" sz="1200" b="0" i="0" dirty="0">
                <a:solidFill>
                  <a:srgbClr val="212121"/>
                </a:solidFill>
                <a:effectLst/>
                <a:latin typeface="+mn-lt"/>
              </a:rPr>
              <a:t> </a:t>
            </a:r>
            <a:r>
              <a:rPr lang="en-US" sz="1200" b="0" i="0" dirty="0" err="1">
                <a:solidFill>
                  <a:srgbClr val="212121"/>
                </a:solidFill>
                <a:effectLst/>
                <a:latin typeface="+mn-lt"/>
              </a:rPr>
              <a:t>jumlah</a:t>
            </a:r>
            <a:r>
              <a:rPr lang="en-US" sz="1200" b="0" i="0" dirty="0">
                <a:solidFill>
                  <a:srgbClr val="212121"/>
                </a:solidFill>
                <a:effectLst/>
                <a:latin typeface="+mn-lt"/>
              </a:rPr>
              <a:t> </a:t>
            </a:r>
            <a:r>
              <a:rPr lang="en-US" sz="1200" b="0" i="0" dirty="0" err="1">
                <a:solidFill>
                  <a:srgbClr val="212121"/>
                </a:solidFill>
                <a:effectLst/>
                <a:latin typeface="+mn-lt"/>
              </a:rPr>
              <a:t>transaksi</a:t>
            </a:r>
            <a:r>
              <a:rPr lang="en-US" sz="1200" b="0" i="0" dirty="0">
                <a:solidFill>
                  <a:srgbClr val="212121"/>
                </a:solidFill>
                <a:effectLst/>
                <a:latin typeface="+mn-lt"/>
              </a:rPr>
              <a:t> yang </a:t>
            </a:r>
            <a:r>
              <a:rPr lang="en-US" sz="1200" b="0" i="0" dirty="0" err="1">
                <a:solidFill>
                  <a:srgbClr val="212121"/>
                </a:solidFill>
                <a:effectLst/>
                <a:latin typeface="+mn-lt"/>
              </a:rPr>
              <a:t>tinggi</a:t>
            </a:r>
            <a:r>
              <a:rPr lang="en-US" sz="1200" b="0" i="0" dirty="0">
                <a:solidFill>
                  <a:srgbClr val="212121"/>
                </a:solidFill>
                <a:effectLst/>
                <a:latin typeface="+mn-lt"/>
              </a:rPr>
              <a:t>, </a:t>
            </a:r>
            <a:r>
              <a:rPr lang="en-US" sz="1200" b="0" i="0" dirty="0" err="1">
                <a:solidFill>
                  <a:srgbClr val="212121"/>
                </a:solidFill>
                <a:effectLst/>
                <a:latin typeface="+mn-lt"/>
              </a:rPr>
              <a:t>sehingga</a:t>
            </a:r>
            <a:r>
              <a:rPr lang="en-US" sz="1200" b="0" i="0" dirty="0">
                <a:solidFill>
                  <a:srgbClr val="212121"/>
                </a:solidFill>
                <a:effectLst/>
                <a:latin typeface="+mn-lt"/>
              </a:rPr>
              <a:t> </a:t>
            </a:r>
            <a:r>
              <a:rPr lang="en-US" sz="1200" b="0" i="0" dirty="0" err="1">
                <a:solidFill>
                  <a:srgbClr val="212121"/>
                </a:solidFill>
                <a:effectLst/>
                <a:latin typeface="+mn-lt"/>
              </a:rPr>
              <a:t>masuk</a:t>
            </a:r>
            <a:r>
              <a:rPr lang="en-US" sz="1200" b="0" i="0" dirty="0">
                <a:solidFill>
                  <a:srgbClr val="212121"/>
                </a:solidFill>
                <a:effectLst/>
                <a:latin typeface="+mn-lt"/>
              </a:rPr>
              <a:t> </a:t>
            </a:r>
            <a:r>
              <a:rPr lang="en-US" sz="1200" b="0" i="0" dirty="0" err="1">
                <a:solidFill>
                  <a:srgbClr val="212121"/>
                </a:solidFill>
                <a:effectLst/>
                <a:latin typeface="+mn-lt"/>
              </a:rPr>
              <a:t>dalam</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Medium Spender.</a:t>
            </a:r>
          </a:p>
        </p:txBody>
      </p:sp>
    </p:spTree>
    <p:extLst>
      <p:ext uri="{BB962C8B-B14F-4D97-AF65-F5344CB8AC3E}">
        <p14:creationId xmlns:p14="http://schemas.microsoft.com/office/powerpoint/2010/main" val="4107701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Total Customer</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8" name="TextBox 7">
            <a:extLst>
              <a:ext uri="{FF2B5EF4-FFF2-40B4-BE49-F238E27FC236}">
                <a16:creationId xmlns:a16="http://schemas.microsoft.com/office/drawing/2014/main" id="{10F6DB20-6B35-5ACD-3B64-6F352F4B7962}"/>
              </a:ext>
            </a:extLst>
          </p:cNvPr>
          <p:cNvSpPr txBox="1"/>
          <p:nvPr/>
        </p:nvSpPr>
        <p:spPr>
          <a:xfrm>
            <a:off x="4769480" y="1212844"/>
            <a:ext cx="2887014" cy="1546577"/>
          </a:xfrm>
          <a:prstGeom prst="rect">
            <a:avLst/>
          </a:prstGeom>
          <a:noFill/>
        </p:spPr>
        <p:txBody>
          <a:bodyPr wrap="square">
            <a:spAutoFit/>
          </a:bodyPr>
          <a:lstStyle/>
          <a:p>
            <a:pPr algn="l"/>
            <a:r>
              <a:rPr lang="en-US" sz="1200" b="0" i="0" dirty="0">
                <a:solidFill>
                  <a:srgbClr val="212121"/>
                </a:solidFill>
                <a:effectLst/>
                <a:highlight>
                  <a:srgbClr val="FFFFFF"/>
                </a:highlight>
                <a:latin typeface="+mn-lt"/>
              </a:rPr>
              <a:t>Key Takeaways:</a:t>
            </a:r>
          </a:p>
          <a:p>
            <a:pPr algn="l">
              <a:buFont typeface="Arial" panose="020B0604020202020204" pitchFamily="34" charset="0"/>
              <a:buChar char="•"/>
            </a:pPr>
            <a:endParaRPr lang="en-US" sz="1200" b="0" i="0" dirty="0">
              <a:solidFill>
                <a:srgbClr val="212121"/>
              </a:solidFill>
              <a:effectLst/>
              <a:highlight>
                <a:srgbClr val="FFFFFF"/>
              </a:highlight>
              <a:latin typeface="+mn-lt"/>
            </a:endParaRPr>
          </a:p>
          <a:p>
            <a:pPr marL="285750" indent="-285750" algn="l">
              <a:buFont typeface="Arial" panose="020B0604020202020204" pitchFamily="34" charset="0"/>
              <a:buChar char="•"/>
            </a:pPr>
            <a:r>
              <a:rPr lang="en-US" sz="1200" b="0" i="0" dirty="0" err="1">
                <a:solidFill>
                  <a:srgbClr val="212121"/>
                </a:solidFill>
                <a:effectLst/>
                <a:highlight>
                  <a:srgbClr val="FFFFFF"/>
                </a:highlight>
                <a:latin typeface="+mn-lt"/>
              </a:rPr>
              <a:t>Mayoritas</a:t>
            </a:r>
            <a:r>
              <a:rPr lang="en-US" sz="1200" b="0" i="0" dirty="0">
                <a:solidFill>
                  <a:srgbClr val="212121"/>
                </a:solidFill>
                <a:effectLst/>
                <a:highlight>
                  <a:srgbClr val="FFFFFF"/>
                </a:highlight>
                <a:latin typeface="+mn-lt"/>
              </a:rPr>
              <a:t> Customer </a:t>
            </a:r>
            <a:r>
              <a:rPr lang="en-US" sz="1200" b="0" i="0" dirty="0" err="1">
                <a:solidFill>
                  <a:srgbClr val="212121"/>
                </a:solidFill>
                <a:effectLst/>
                <a:highlight>
                  <a:srgbClr val="FFFFFF"/>
                </a:highlight>
                <a:latin typeface="+mn-lt"/>
              </a:rPr>
              <a:t>berada</a:t>
            </a:r>
            <a:r>
              <a:rPr lang="en-US" sz="1200" b="0" i="0" dirty="0">
                <a:solidFill>
                  <a:srgbClr val="212121"/>
                </a:solidFill>
                <a:effectLst/>
                <a:highlight>
                  <a:srgbClr val="FFFFFF"/>
                </a:highlight>
                <a:latin typeface="+mn-lt"/>
              </a:rPr>
              <a:t> pada </a:t>
            </a:r>
            <a:r>
              <a:rPr lang="en-US" sz="1200" b="0" i="0" dirty="0" err="1">
                <a:solidFill>
                  <a:srgbClr val="212121"/>
                </a:solidFill>
                <a:effectLst/>
                <a:highlight>
                  <a:srgbClr val="FFFFFF"/>
                </a:highlight>
                <a:latin typeface="+mn-lt"/>
              </a:rPr>
              <a:t>kategori</a:t>
            </a:r>
            <a:r>
              <a:rPr lang="en-US" sz="1200" b="0" i="0" dirty="0">
                <a:solidFill>
                  <a:srgbClr val="212121"/>
                </a:solidFill>
                <a:effectLst/>
                <a:highlight>
                  <a:srgbClr val="FFFFFF"/>
                </a:highlight>
                <a:latin typeface="+mn-lt"/>
              </a:rPr>
              <a:t> </a:t>
            </a:r>
            <a:r>
              <a:rPr lang="en-US" sz="1200" b="1" i="0" dirty="0">
                <a:solidFill>
                  <a:srgbClr val="212121"/>
                </a:solidFill>
                <a:effectLst/>
                <a:highlight>
                  <a:srgbClr val="FFFFFF"/>
                </a:highlight>
                <a:latin typeface="+mn-lt"/>
              </a:rPr>
              <a:t>Churn Potential</a:t>
            </a:r>
          </a:p>
          <a:p>
            <a:pPr marL="285750" indent="-285750" algn="l">
              <a:buFont typeface="Arial" panose="020B0604020202020204" pitchFamily="34" charset="0"/>
              <a:buChar char="•"/>
            </a:pPr>
            <a:endParaRPr lang="en-US" sz="1200" dirty="0">
              <a:solidFill>
                <a:srgbClr val="212121"/>
              </a:solidFill>
              <a:highlight>
                <a:srgbClr val="FFFFFF"/>
              </a:highlight>
              <a:latin typeface="+mn-lt"/>
            </a:endParaRPr>
          </a:p>
          <a:p>
            <a:pPr marL="285750" indent="-285750" algn="l">
              <a:buFont typeface="Arial" panose="020B0604020202020204" pitchFamily="34" charset="0"/>
              <a:buChar char="•"/>
            </a:pPr>
            <a:r>
              <a:rPr lang="en-US" sz="1200" b="1" i="0" dirty="0">
                <a:solidFill>
                  <a:srgbClr val="212121"/>
                </a:solidFill>
                <a:effectLst/>
                <a:highlight>
                  <a:srgbClr val="FFFFFF"/>
                </a:highlight>
                <a:latin typeface="+mn-lt"/>
              </a:rPr>
              <a:t>High Spender </a:t>
            </a:r>
            <a:r>
              <a:rPr lang="en-US" sz="1200" i="0" dirty="0" err="1">
                <a:solidFill>
                  <a:srgbClr val="212121"/>
                </a:solidFill>
                <a:effectLst/>
                <a:highlight>
                  <a:srgbClr val="FFFFFF"/>
                </a:highlight>
                <a:latin typeface="+mn-lt"/>
              </a:rPr>
              <a:t>menjadi</a:t>
            </a:r>
            <a:r>
              <a:rPr lang="en-US" sz="1200" i="0" dirty="0">
                <a:solidFill>
                  <a:srgbClr val="212121"/>
                </a:solidFill>
                <a:effectLst/>
                <a:highlight>
                  <a:srgbClr val="FFFFFF"/>
                </a:highlight>
                <a:latin typeface="+mn-lt"/>
              </a:rPr>
              <a:t> </a:t>
            </a:r>
            <a:r>
              <a:rPr lang="en-US" sz="1200" i="0" dirty="0" err="1">
                <a:solidFill>
                  <a:srgbClr val="212121"/>
                </a:solidFill>
                <a:effectLst/>
                <a:highlight>
                  <a:srgbClr val="FFFFFF"/>
                </a:highlight>
                <a:latin typeface="+mn-lt"/>
              </a:rPr>
              <a:t>kategori</a:t>
            </a:r>
            <a:r>
              <a:rPr lang="en-US" sz="1200" i="0" dirty="0">
                <a:solidFill>
                  <a:srgbClr val="212121"/>
                </a:solidFill>
                <a:effectLst/>
                <a:highlight>
                  <a:srgbClr val="FFFFFF"/>
                </a:highlight>
                <a:latin typeface="+mn-lt"/>
              </a:rPr>
              <a:t> </a:t>
            </a:r>
            <a:r>
              <a:rPr lang="en-US" sz="1200" i="0" dirty="0" err="1">
                <a:solidFill>
                  <a:srgbClr val="212121"/>
                </a:solidFill>
                <a:effectLst/>
                <a:highlight>
                  <a:srgbClr val="FFFFFF"/>
                </a:highlight>
                <a:latin typeface="+mn-lt"/>
              </a:rPr>
              <a:t>dengan</a:t>
            </a:r>
            <a:r>
              <a:rPr lang="en-US" sz="1200" i="0" dirty="0">
                <a:solidFill>
                  <a:srgbClr val="212121"/>
                </a:solidFill>
                <a:effectLst/>
                <a:highlight>
                  <a:srgbClr val="FFFFFF"/>
                </a:highlight>
                <a:latin typeface="+mn-lt"/>
              </a:rPr>
              <a:t> customer paling </a:t>
            </a:r>
            <a:r>
              <a:rPr lang="en-US" sz="1200" i="0" dirty="0" err="1">
                <a:solidFill>
                  <a:srgbClr val="212121"/>
                </a:solidFill>
                <a:effectLst/>
                <a:highlight>
                  <a:srgbClr val="FFFFFF"/>
                </a:highlight>
                <a:latin typeface="+mn-lt"/>
              </a:rPr>
              <a:t>sedikit</a:t>
            </a:r>
            <a:endParaRPr lang="en-US" sz="1200" i="0" dirty="0">
              <a:solidFill>
                <a:srgbClr val="212121"/>
              </a:solidFill>
              <a:effectLst/>
              <a:highlight>
                <a:srgbClr val="FFFFFF"/>
              </a:highlight>
              <a:latin typeface="+mn-lt"/>
            </a:endParaRPr>
          </a:p>
          <a:p>
            <a:pPr algn="l"/>
            <a:endParaRPr lang="en-US" sz="1050" b="0" i="0" dirty="0">
              <a:solidFill>
                <a:srgbClr val="212121"/>
              </a:solidFill>
              <a:effectLst/>
              <a:latin typeface="+mn-lt"/>
            </a:endParaRPr>
          </a:p>
        </p:txBody>
      </p:sp>
      <p:pic>
        <p:nvPicPr>
          <p:cNvPr id="4" name="Picture 3">
            <a:extLst>
              <a:ext uri="{FF2B5EF4-FFF2-40B4-BE49-F238E27FC236}">
                <a16:creationId xmlns:a16="http://schemas.microsoft.com/office/drawing/2014/main" id="{E8479795-E665-B065-2413-4918CC1521EA}"/>
              </a:ext>
            </a:extLst>
          </p:cNvPr>
          <p:cNvPicPr>
            <a:picLocks noChangeAspect="1"/>
          </p:cNvPicPr>
          <p:nvPr/>
        </p:nvPicPr>
        <p:blipFill>
          <a:blip r:embed="rId4"/>
          <a:stretch>
            <a:fillRect/>
          </a:stretch>
        </p:blipFill>
        <p:spPr>
          <a:xfrm>
            <a:off x="252879" y="1212844"/>
            <a:ext cx="4263722" cy="2717811"/>
          </a:xfrm>
          <a:prstGeom prst="rect">
            <a:avLst/>
          </a:prstGeom>
          <a:ln>
            <a:solidFill>
              <a:schemeClr val="tx1"/>
            </a:solidFill>
          </a:ln>
        </p:spPr>
      </p:pic>
    </p:spTree>
    <p:extLst>
      <p:ext uri="{BB962C8B-B14F-4D97-AF65-F5344CB8AC3E}">
        <p14:creationId xmlns:p14="http://schemas.microsoft.com/office/powerpoint/2010/main" val="1612132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Income vs Total Spending</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7DF6F506-E0AB-715D-F8CB-65C754E78E67}"/>
              </a:ext>
            </a:extLst>
          </p:cNvPr>
          <p:cNvPicPr>
            <a:picLocks noChangeAspect="1"/>
          </p:cNvPicPr>
          <p:nvPr/>
        </p:nvPicPr>
        <p:blipFill>
          <a:blip r:embed="rId4"/>
          <a:stretch>
            <a:fillRect/>
          </a:stretch>
        </p:blipFill>
        <p:spPr>
          <a:xfrm>
            <a:off x="2381185" y="1199882"/>
            <a:ext cx="4381630" cy="2743735"/>
          </a:xfrm>
          <a:prstGeom prst="rect">
            <a:avLst/>
          </a:prstGeom>
          <a:ln>
            <a:solidFill>
              <a:schemeClr val="tx1"/>
            </a:solidFill>
          </a:ln>
        </p:spPr>
      </p:pic>
      <p:sp>
        <p:nvSpPr>
          <p:cNvPr id="7" name="TextBox 6">
            <a:extLst>
              <a:ext uri="{FF2B5EF4-FFF2-40B4-BE49-F238E27FC236}">
                <a16:creationId xmlns:a16="http://schemas.microsoft.com/office/drawing/2014/main" id="{09575737-01E2-81D0-DAFC-E8144C73318E}"/>
              </a:ext>
            </a:extLst>
          </p:cNvPr>
          <p:cNvSpPr txBox="1"/>
          <p:nvPr/>
        </p:nvSpPr>
        <p:spPr>
          <a:xfrm>
            <a:off x="1332963" y="4082971"/>
            <a:ext cx="6531736" cy="738664"/>
          </a:xfrm>
          <a:prstGeom prst="rect">
            <a:avLst/>
          </a:prstGeom>
          <a:noFill/>
        </p:spPr>
        <p:txBody>
          <a:bodyPr wrap="square">
            <a:spAutoFit/>
          </a:bodyPr>
          <a:lstStyle/>
          <a:p>
            <a:pPr algn="l"/>
            <a:r>
              <a:rPr lang="en-US" b="0" i="0" dirty="0">
                <a:solidFill>
                  <a:srgbClr val="212121"/>
                </a:solidFill>
                <a:effectLst/>
                <a:latin typeface="+mn-lt"/>
              </a:rPr>
              <a:t>Key Takeaways:</a:t>
            </a:r>
          </a:p>
          <a:p>
            <a:pPr marL="285750" indent="-285750" algn="l">
              <a:buFont typeface="Arial" panose="020B0604020202020204" pitchFamily="34" charset="0"/>
              <a:buChar char="•"/>
            </a:pPr>
            <a:r>
              <a:rPr lang="en-US" b="0" i="0" dirty="0" err="1">
                <a:solidFill>
                  <a:srgbClr val="212121"/>
                </a:solidFill>
                <a:effectLst/>
                <a:latin typeface="+mn-lt"/>
              </a:rPr>
              <a:t>Semakin</a:t>
            </a:r>
            <a:r>
              <a:rPr lang="en-US" b="0" i="0" dirty="0">
                <a:solidFill>
                  <a:srgbClr val="212121"/>
                </a:solidFill>
                <a:effectLst/>
                <a:latin typeface="+mn-lt"/>
              </a:rPr>
              <a:t> </a:t>
            </a:r>
            <a:r>
              <a:rPr lang="en-US" b="0" i="0" dirty="0" err="1">
                <a:solidFill>
                  <a:srgbClr val="212121"/>
                </a:solidFill>
                <a:effectLst/>
                <a:latin typeface="+mn-lt"/>
              </a:rPr>
              <a:t>tinggi</a:t>
            </a:r>
            <a:r>
              <a:rPr lang="en-US" b="0" i="0" dirty="0">
                <a:solidFill>
                  <a:srgbClr val="212121"/>
                </a:solidFill>
                <a:effectLst/>
                <a:latin typeface="+mn-lt"/>
              </a:rPr>
              <a:t> income, </a:t>
            </a:r>
            <a:r>
              <a:rPr lang="en-US" b="0" i="0" dirty="0" err="1">
                <a:solidFill>
                  <a:srgbClr val="212121"/>
                </a:solidFill>
                <a:effectLst/>
                <a:latin typeface="+mn-lt"/>
              </a:rPr>
              <a:t>semakin</a:t>
            </a:r>
            <a:r>
              <a:rPr lang="en-US" b="0" i="0" dirty="0">
                <a:solidFill>
                  <a:srgbClr val="212121"/>
                </a:solidFill>
                <a:effectLst/>
                <a:latin typeface="+mn-lt"/>
              </a:rPr>
              <a:t> </a:t>
            </a:r>
            <a:r>
              <a:rPr lang="en-US" b="0" i="0" dirty="0" err="1">
                <a:solidFill>
                  <a:srgbClr val="212121"/>
                </a:solidFill>
                <a:effectLst/>
                <a:latin typeface="+mn-lt"/>
              </a:rPr>
              <a:t>tinggi</a:t>
            </a:r>
            <a:r>
              <a:rPr lang="en-US" b="0" i="0" dirty="0">
                <a:solidFill>
                  <a:srgbClr val="212121"/>
                </a:solidFill>
                <a:effectLst/>
                <a:latin typeface="+mn-lt"/>
              </a:rPr>
              <a:t> juga Total Spending yang </a:t>
            </a:r>
            <a:r>
              <a:rPr lang="en-US" b="0" i="0" dirty="0" err="1">
                <a:solidFill>
                  <a:srgbClr val="212121"/>
                </a:solidFill>
                <a:effectLst/>
                <a:latin typeface="+mn-lt"/>
              </a:rPr>
              <a:t>dilakukan</a:t>
            </a:r>
            <a:r>
              <a:rPr lang="en-US" b="0" i="0" dirty="0">
                <a:solidFill>
                  <a:srgbClr val="212121"/>
                </a:solidFill>
                <a:effectLst/>
                <a:latin typeface="+mn-lt"/>
              </a:rPr>
              <a:t> oleh customer</a:t>
            </a:r>
          </a:p>
        </p:txBody>
      </p:sp>
    </p:spTree>
    <p:extLst>
      <p:ext uri="{BB962C8B-B14F-4D97-AF65-F5344CB8AC3E}">
        <p14:creationId xmlns:p14="http://schemas.microsoft.com/office/powerpoint/2010/main" val="308085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Age Category</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8" name="TextBox 7">
            <a:extLst>
              <a:ext uri="{FF2B5EF4-FFF2-40B4-BE49-F238E27FC236}">
                <a16:creationId xmlns:a16="http://schemas.microsoft.com/office/drawing/2014/main" id="{10F6DB20-6B35-5ACD-3B64-6F352F4B7962}"/>
              </a:ext>
            </a:extLst>
          </p:cNvPr>
          <p:cNvSpPr txBox="1"/>
          <p:nvPr/>
        </p:nvSpPr>
        <p:spPr>
          <a:xfrm>
            <a:off x="4612695" y="1170834"/>
            <a:ext cx="4398135" cy="2308324"/>
          </a:xfrm>
          <a:prstGeom prst="rect">
            <a:avLst/>
          </a:prstGeom>
          <a:noFill/>
        </p:spPr>
        <p:txBody>
          <a:bodyPr wrap="square">
            <a:spAutoFit/>
          </a:bodyPr>
          <a:lstStyle/>
          <a:p>
            <a:pPr algn="l"/>
            <a:r>
              <a:rPr lang="en-US" sz="1200" b="0" i="0" dirty="0">
                <a:solidFill>
                  <a:srgbClr val="212121"/>
                </a:solidFill>
                <a:effectLst/>
                <a:latin typeface="+mn-lt"/>
              </a:rPr>
              <a:t>Key Takeaways:</a:t>
            </a:r>
          </a:p>
          <a:p>
            <a:pPr marL="285750" indent="-285750" algn="l">
              <a:buFont typeface="Arial" panose="020B0604020202020204" pitchFamily="34" charset="0"/>
              <a:buChar char="•"/>
            </a:pPr>
            <a:r>
              <a:rPr lang="en-US" sz="1200" b="0" i="0" dirty="0">
                <a:solidFill>
                  <a:srgbClr val="212121"/>
                </a:solidFill>
                <a:effectLst/>
                <a:latin typeface="+mn-lt"/>
              </a:rPr>
              <a:t>Customer Low Spender di </a:t>
            </a:r>
            <a:r>
              <a:rPr lang="en-US" sz="1200" b="0" i="0" dirty="0" err="1">
                <a:solidFill>
                  <a:srgbClr val="212121"/>
                </a:solidFill>
                <a:effectLst/>
                <a:latin typeface="+mn-lt"/>
              </a:rPr>
              <a:t>dominasi</a:t>
            </a:r>
            <a:r>
              <a:rPr lang="en-US" sz="1200" b="0" i="0" dirty="0">
                <a:solidFill>
                  <a:srgbClr val="212121"/>
                </a:solidFill>
                <a:effectLst/>
                <a:latin typeface="+mn-lt"/>
              </a:rPr>
              <a:t> oleh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Baby Boomer, </a:t>
            </a:r>
            <a:r>
              <a:rPr lang="en-US" sz="1200" b="0" i="0" dirty="0" err="1">
                <a:solidFill>
                  <a:srgbClr val="212121"/>
                </a:solidFill>
                <a:effectLst/>
                <a:latin typeface="+mn-lt"/>
              </a:rPr>
              <a:t>sebanyak</a:t>
            </a:r>
            <a:r>
              <a:rPr lang="en-US" sz="1200" b="0" i="0" dirty="0">
                <a:solidFill>
                  <a:srgbClr val="212121"/>
                </a:solidFill>
                <a:effectLst/>
                <a:latin typeface="+mn-lt"/>
              </a:rPr>
              <a:t> 266</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Customer Churn Potential di </a:t>
            </a:r>
            <a:r>
              <a:rPr lang="en-US" sz="1200" b="0" i="0" dirty="0" err="1">
                <a:solidFill>
                  <a:srgbClr val="212121"/>
                </a:solidFill>
                <a:effectLst/>
                <a:latin typeface="+mn-lt"/>
              </a:rPr>
              <a:t>dominasi</a:t>
            </a:r>
            <a:r>
              <a:rPr lang="en-US" sz="1200" b="0" i="0" dirty="0">
                <a:solidFill>
                  <a:srgbClr val="212121"/>
                </a:solidFill>
                <a:effectLst/>
                <a:latin typeface="+mn-lt"/>
              </a:rPr>
              <a:t> oleh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Gen X, </a:t>
            </a:r>
            <a:r>
              <a:rPr lang="en-US" sz="1200" b="0" i="0" dirty="0" err="1">
                <a:solidFill>
                  <a:srgbClr val="212121"/>
                </a:solidFill>
                <a:effectLst/>
                <a:latin typeface="+mn-lt"/>
              </a:rPr>
              <a:t>sebanyak</a:t>
            </a:r>
            <a:r>
              <a:rPr lang="en-US" sz="1200" b="0" i="0" dirty="0">
                <a:solidFill>
                  <a:srgbClr val="212121"/>
                </a:solidFill>
                <a:effectLst/>
                <a:latin typeface="+mn-lt"/>
              </a:rPr>
              <a:t> 571</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High Spender di </a:t>
            </a:r>
            <a:r>
              <a:rPr lang="en-US" sz="1200" b="0" i="0" dirty="0" err="1">
                <a:solidFill>
                  <a:srgbClr val="212121"/>
                </a:solidFill>
                <a:effectLst/>
                <a:latin typeface="+mn-lt"/>
              </a:rPr>
              <a:t>dominasi</a:t>
            </a:r>
            <a:r>
              <a:rPr lang="en-US" sz="1200" b="0" i="0" dirty="0">
                <a:solidFill>
                  <a:srgbClr val="212121"/>
                </a:solidFill>
                <a:effectLst/>
                <a:latin typeface="+mn-lt"/>
              </a:rPr>
              <a:t> oleh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Baby Boomer </a:t>
            </a:r>
            <a:r>
              <a:rPr lang="en-US" sz="1200" b="0" i="0" dirty="0" err="1">
                <a:solidFill>
                  <a:srgbClr val="212121"/>
                </a:solidFill>
                <a:effectLst/>
                <a:latin typeface="+mn-lt"/>
              </a:rPr>
              <a:t>sebanyak</a:t>
            </a:r>
            <a:r>
              <a:rPr lang="en-US" sz="1200" b="0" i="0" dirty="0">
                <a:solidFill>
                  <a:srgbClr val="212121"/>
                </a:solidFill>
                <a:effectLst/>
                <a:latin typeface="+mn-lt"/>
              </a:rPr>
              <a:t> 38 dan Gen X, </a:t>
            </a:r>
            <a:r>
              <a:rPr lang="en-US" sz="1200" b="0" i="0" dirty="0" err="1">
                <a:solidFill>
                  <a:srgbClr val="212121"/>
                </a:solidFill>
                <a:effectLst/>
                <a:latin typeface="+mn-lt"/>
              </a:rPr>
              <a:t>sebanyak</a:t>
            </a:r>
            <a:r>
              <a:rPr lang="en-US" sz="1200" b="0" i="0" dirty="0">
                <a:solidFill>
                  <a:srgbClr val="212121"/>
                </a:solidFill>
                <a:effectLst/>
                <a:latin typeface="+mn-lt"/>
              </a:rPr>
              <a:t> 40</a:t>
            </a:r>
          </a:p>
          <a:p>
            <a:pPr marL="285750" indent="-285750" algn="l">
              <a:buFont typeface="Arial" panose="020B0604020202020204" pitchFamily="34" charset="0"/>
              <a:buChar char="•"/>
            </a:pPr>
            <a:endParaRPr lang="en-US" sz="1200" dirty="0">
              <a:solidFill>
                <a:srgbClr val="21212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Medium Spender di </a:t>
            </a:r>
            <a:r>
              <a:rPr lang="en-US" sz="1200" b="0" i="0" dirty="0" err="1">
                <a:solidFill>
                  <a:srgbClr val="212121"/>
                </a:solidFill>
                <a:effectLst/>
                <a:latin typeface="+mn-lt"/>
              </a:rPr>
              <a:t>dominasi</a:t>
            </a:r>
            <a:r>
              <a:rPr lang="en-US" sz="1200" b="0" i="0" dirty="0">
                <a:solidFill>
                  <a:srgbClr val="212121"/>
                </a:solidFill>
                <a:effectLst/>
                <a:latin typeface="+mn-lt"/>
              </a:rPr>
              <a:t> oleh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Baby Boomer, </a:t>
            </a:r>
            <a:r>
              <a:rPr lang="en-US" sz="1200" b="0" i="0" dirty="0" err="1">
                <a:solidFill>
                  <a:srgbClr val="212121"/>
                </a:solidFill>
                <a:effectLst/>
                <a:latin typeface="+mn-lt"/>
              </a:rPr>
              <a:t>sebanyak</a:t>
            </a:r>
            <a:r>
              <a:rPr lang="en-US" sz="1200" b="0" i="0" dirty="0">
                <a:solidFill>
                  <a:srgbClr val="212121"/>
                </a:solidFill>
                <a:effectLst/>
                <a:latin typeface="+mn-lt"/>
              </a:rPr>
              <a:t> 253</a:t>
            </a:r>
          </a:p>
        </p:txBody>
      </p:sp>
      <p:pic>
        <p:nvPicPr>
          <p:cNvPr id="4" name="Picture 3">
            <a:extLst>
              <a:ext uri="{FF2B5EF4-FFF2-40B4-BE49-F238E27FC236}">
                <a16:creationId xmlns:a16="http://schemas.microsoft.com/office/drawing/2014/main" id="{087F41D4-4D2D-BF5D-94D0-82BFB216DCE2}"/>
              </a:ext>
            </a:extLst>
          </p:cNvPr>
          <p:cNvPicPr>
            <a:picLocks noChangeAspect="1"/>
          </p:cNvPicPr>
          <p:nvPr/>
        </p:nvPicPr>
        <p:blipFill>
          <a:blip r:embed="rId4"/>
          <a:stretch>
            <a:fillRect/>
          </a:stretch>
        </p:blipFill>
        <p:spPr>
          <a:xfrm>
            <a:off x="255839" y="1170834"/>
            <a:ext cx="4101017" cy="3267477"/>
          </a:xfrm>
          <a:prstGeom prst="rect">
            <a:avLst/>
          </a:prstGeom>
          <a:ln>
            <a:solidFill>
              <a:schemeClr val="tx1"/>
            </a:solidFill>
          </a:ln>
        </p:spPr>
      </p:pic>
    </p:spTree>
    <p:extLst>
      <p:ext uri="{BB962C8B-B14F-4D97-AF65-F5344CB8AC3E}">
        <p14:creationId xmlns:p14="http://schemas.microsoft.com/office/powerpoint/2010/main" val="3328504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Potential Impact (Conversion Rate Increasing 10%)</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06BDE0BD-C579-3599-66C7-556FC8E6F12C}"/>
              </a:ext>
            </a:extLst>
          </p:cNvPr>
          <p:cNvPicPr>
            <a:picLocks noChangeAspect="1"/>
          </p:cNvPicPr>
          <p:nvPr/>
        </p:nvPicPr>
        <p:blipFill>
          <a:blip r:embed="rId4"/>
          <a:stretch>
            <a:fillRect/>
          </a:stretch>
        </p:blipFill>
        <p:spPr>
          <a:xfrm>
            <a:off x="1974149" y="1184855"/>
            <a:ext cx="5195701" cy="2291018"/>
          </a:xfrm>
          <a:prstGeom prst="rect">
            <a:avLst/>
          </a:prstGeom>
          <a:ln>
            <a:solidFill>
              <a:schemeClr val="tx1"/>
            </a:solidFill>
          </a:ln>
        </p:spPr>
      </p:pic>
      <p:sp>
        <p:nvSpPr>
          <p:cNvPr id="7" name="TextBox 6">
            <a:extLst>
              <a:ext uri="{FF2B5EF4-FFF2-40B4-BE49-F238E27FC236}">
                <a16:creationId xmlns:a16="http://schemas.microsoft.com/office/drawing/2014/main" id="{CFEB3396-42E8-809C-B8F7-AF3E687E8C62}"/>
              </a:ext>
            </a:extLst>
          </p:cNvPr>
          <p:cNvSpPr txBox="1"/>
          <p:nvPr/>
        </p:nvSpPr>
        <p:spPr>
          <a:xfrm>
            <a:off x="960836" y="3652084"/>
            <a:ext cx="7390327"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12121"/>
                </a:solidFill>
                <a:effectLst/>
                <a:latin typeface="+mn-lt"/>
              </a:rPr>
              <a:t>Total revenue before and after conversion rate increase for Cluster 0 (Low Spender): Rp 208634000.00 -&gt; Rp 209800345.01 </a:t>
            </a:r>
          </a:p>
          <a:p>
            <a:endParaRPr lang="en-US" dirty="0">
              <a:solidFill>
                <a:srgbClr val="212121"/>
              </a:solidFill>
              <a:latin typeface="+mn-lt"/>
            </a:endParaRPr>
          </a:p>
          <a:p>
            <a:pPr marL="285750" indent="-285750">
              <a:buFont typeface="Arial" panose="020B0604020202020204" pitchFamily="34" charset="0"/>
              <a:buChar char="•"/>
            </a:pPr>
            <a:r>
              <a:rPr lang="en-US" b="0" i="0" dirty="0">
                <a:solidFill>
                  <a:srgbClr val="212121"/>
                </a:solidFill>
                <a:effectLst/>
                <a:latin typeface="+mn-lt"/>
              </a:rPr>
              <a:t>Total revenue before and after conversion rate increase for Cluster 3 (Medium Spender): Rp 420570000.00 -&gt; Rp 425529163.33</a:t>
            </a:r>
            <a:endParaRPr lang="en-US" dirty="0">
              <a:latin typeface="+mn-lt"/>
            </a:endParaRPr>
          </a:p>
        </p:txBody>
      </p:sp>
    </p:spTree>
    <p:extLst>
      <p:ext uri="{BB962C8B-B14F-4D97-AF65-F5344CB8AC3E}">
        <p14:creationId xmlns:p14="http://schemas.microsoft.com/office/powerpoint/2010/main" val="290193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a:latin typeface="Roboto"/>
                <a:ea typeface="Roboto"/>
                <a:cs typeface="Roboto"/>
                <a:sym typeface="Roboto"/>
              </a:rPr>
              <a:t>Customer Personality Analysis for Marketing Retargeting</a:t>
            </a:r>
            <a:endParaRPr sz="1798">
              <a:solidFill>
                <a:schemeClr val="lt1"/>
              </a:solidFill>
              <a:latin typeface="Roboto"/>
              <a:ea typeface="Roboto"/>
              <a:cs typeface="Roboto"/>
              <a:sym typeface="Roboto"/>
            </a:endParaRPr>
          </a:p>
        </p:txBody>
      </p:sp>
      <p:sp>
        <p:nvSpPr>
          <p:cNvPr id="55" name="Google Shape;55;p13"/>
          <p:cNvSpPr txBox="1">
            <a:spLocks noGrp="1"/>
          </p:cNvSpPr>
          <p:nvPr>
            <p:ph type="body" idx="1"/>
          </p:nvPr>
        </p:nvSpPr>
        <p:spPr>
          <a:xfrm>
            <a:off x="0" y="560375"/>
            <a:ext cx="8832300" cy="426126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600" b="1" dirty="0">
                <a:solidFill>
                  <a:schemeClr val="dk1"/>
                </a:solidFill>
                <a:latin typeface="+mn-lt"/>
              </a:rPr>
              <a:t>Potential Impact (Churn Rate Decreasing 5%)</a:t>
            </a:r>
          </a:p>
          <a:p>
            <a:pPr marL="133350" lvl="0" indent="0" algn="l" rtl="0">
              <a:spcBef>
                <a:spcPts val="0"/>
              </a:spcBef>
              <a:spcAft>
                <a:spcPts val="0"/>
              </a:spcAft>
              <a:buClr>
                <a:schemeClr val="dk1"/>
              </a:buClr>
              <a:buSzPts val="1500"/>
              <a:buNone/>
            </a:pPr>
            <a:endParaRPr sz="1600" b="1" dirty="0">
              <a:solidFill>
                <a:schemeClr val="dk1"/>
              </a:solidFill>
              <a:latin typeface="+mn-lt"/>
            </a:endParaRPr>
          </a:p>
        </p:txBody>
      </p:sp>
      <p:sp>
        <p:nvSpPr>
          <p:cNvPr id="2" name="Google Shape;115;p27">
            <a:extLst>
              <a:ext uri="{FF2B5EF4-FFF2-40B4-BE49-F238E27FC236}">
                <a16:creationId xmlns:a16="http://schemas.microsoft.com/office/drawing/2014/main" id="{080430B5-6A08-37AF-FA62-71A164CE38CF}"/>
              </a:ext>
            </a:extLst>
          </p:cNvPr>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7" name="TextBox 6">
            <a:extLst>
              <a:ext uri="{FF2B5EF4-FFF2-40B4-BE49-F238E27FC236}">
                <a16:creationId xmlns:a16="http://schemas.microsoft.com/office/drawing/2014/main" id="{CFEB3396-42E8-809C-B8F7-AF3E687E8C62}"/>
              </a:ext>
            </a:extLst>
          </p:cNvPr>
          <p:cNvSpPr txBox="1"/>
          <p:nvPr/>
        </p:nvSpPr>
        <p:spPr>
          <a:xfrm>
            <a:off x="876836" y="3652084"/>
            <a:ext cx="7390327" cy="116955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12121"/>
                </a:solidFill>
                <a:effectLst/>
                <a:latin typeface="+mn-lt"/>
              </a:rPr>
              <a:t>Total revenue before and after churn rate decrease for Cluster 0 (Low Spender): Rp 208634000.00 -&gt; Rp 219065700.00 </a:t>
            </a:r>
          </a:p>
          <a:p>
            <a:pPr marL="285750" indent="-285750">
              <a:buFont typeface="Arial" panose="020B0604020202020204" pitchFamily="34" charset="0"/>
              <a:buChar char="•"/>
            </a:pPr>
            <a:endParaRPr lang="en-US" dirty="0">
              <a:solidFill>
                <a:srgbClr val="212121"/>
              </a:solidFill>
              <a:latin typeface="+mn-lt"/>
            </a:endParaRPr>
          </a:p>
          <a:p>
            <a:pPr marL="285750" indent="-285750">
              <a:buFont typeface="Arial" panose="020B0604020202020204" pitchFamily="34" charset="0"/>
              <a:buChar char="•"/>
            </a:pPr>
            <a:r>
              <a:rPr lang="en-US" b="0" i="0" dirty="0">
                <a:solidFill>
                  <a:srgbClr val="212121"/>
                </a:solidFill>
                <a:effectLst/>
                <a:latin typeface="+mn-lt"/>
              </a:rPr>
              <a:t>Total revenue before and after churn rate decrease for Cluster 3 (Medium Spender): Rp 420570000.00 -&gt; Rp 441598500.00</a:t>
            </a:r>
            <a:endParaRPr lang="en-US" dirty="0">
              <a:latin typeface="+mn-lt"/>
            </a:endParaRPr>
          </a:p>
        </p:txBody>
      </p:sp>
      <p:pic>
        <p:nvPicPr>
          <p:cNvPr id="5" name="Picture 4">
            <a:extLst>
              <a:ext uri="{FF2B5EF4-FFF2-40B4-BE49-F238E27FC236}">
                <a16:creationId xmlns:a16="http://schemas.microsoft.com/office/drawing/2014/main" id="{C43E51F0-C4FA-A9FD-9B03-4E633B83C398}"/>
              </a:ext>
            </a:extLst>
          </p:cNvPr>
          <p:cNvPicPr>
            <a:picLocks noChangeAspect="1"/>
          </p:cNvPicPr>
          <p:nvPr/>
        </p:nvPicPr>
        <p:blipFill>
          <a:blip r:embed="rId4"/>
          <a:stretch>
            <a:fillRect/>
          </a:stretch>
        </p:blipFill>
        <p:spPr>
          <a:xfrm>
            <a:off x="1863185" y="1184856"/>
            <a:ext cx="5417630" cy="2291018"/>
          </a:xfrm>
          <a:prstGeom prst="rect">
            <a:avLst/>
          </a:prstGeom>
          <a:ln>
            <a:solidFill>
              <a:schemeClr val="tx1"/>
            </a:solidFill>
          </a:ln>
        </p:spPr>
      </p:pic>
    </p:spTree>
    <p:extLst>
      <p:ext uri="{BB962C8B-B14F-4D97-AF65-F5344CB8AC3E}">
        <p14:creationId xmlns:p14="http://schemas.microsoft.com/office/powerpoint/2010/main" val="4064632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76250" lvl="0" algn="l" rtl="0">
              <a:lnSpc>
                <a:spcPct val="150000"/>
              </a:lnSpc>
              <a:spcBef>
                <a:spcPts val="0"/>
              </a:spcBef>
              <a:spcAft>
                <a:spcPts val="0"/>
              </a:spcAft>
              <a:buClr>
                <a:schemeClr val="dk1"/>
              </a:buClr>
              <a:buSzPts val="1500"/>
              <a:buFont typeface="+mj-lt"/>
              <a:buAutoNum type="alphaUcPeriod"/>
            </a:pPr>
            <a:r>
              <a:rPr lang="en-US" sz="1200" b="1" dirty="0">
                <a:solidFill>
                  <a:schemeClr val="dk1"/>
                </a:solidFill>
                <a:latin typeface="+mn-lt"/>
              </a:rPr>
              <a:t>Data Pre-Processing</a:t>
            </a:r>
          </a:p>
          <a:p>
            <a:pPr marL="933450" lvl="1">
              <a:lnSpc>
                <a:spcPct val="150000"/>
              </a:lnSpc>
              <a:buClr>
                <a:schemeClr val="dk1"/>
              </a:buClr>
              <a:buSzPts val="1500"/>
              <a:buFont typeface="+mj-lt"/>
              <a:buAutoNum type="arabicPeriod"/>
            </a:pPr>
            <a:r>
              <a:rPr lang="en-US" sz="1200" b="1" i="0" dirty="0">
                <a:solidFill>
                  <a:srgbClr val="212121"/>
                </a:solidFill>
                <a:effectLst/>
                <a:highlight>
                  <a:srgbClr val="FFFFFF"/>
                </a:highlight>
                <a:latin typeface="+mn-lt"/>
              </a:rPr>
              <a:t>Handling Missing Value</a:t>
            </a:r>
          </a:p>
          <a:p>
            <a:pPr marL="1301750" lvl="2" indent="-228600">
              <a:lnSpc>
                <a:spcPct val="150000"/>
              </a:lnSpc>
              <a:buClr>
                <a:schemeClr val="dk1"/>
              </a:buClr>
              <a:buSzPts val="1500"/>
              <a:buFont typeface="Arial" panose="020B0604020202020204" pitchFamily="34" charset="0"/>
              <a:buChar char="•"/>
            </a:pPr>
            <a:r>
              <a:rPr lang="en-US" sz="1200" b="0" i="0" dirty="0" err="1">
                <a:solidFill>
                  <a:srgbClr val="212121"/>
                </a:solidFill>
                <a:effectLst/>
                <a:highlight>
                  <a:srgbClr val="FFFFFF"/>
                </a:highlight>
                <a:latin typeface="+mn-lt"/>
              </a:rPr>
              <a:t>Menghapus</a:t>
            </a:r>
            <a:r>
              <a:rPr lang="en-US" sz="1200" b="0" i="0" dirty="0">
                <a:solidFill>
                  <a:srgbClr val="212121"/>
                </a:solidFill>
                <a:effectLst/>
                <a:highlight>
                  <a:srgbClr val="FFFFFF"/>
                </a:highlight>
                <a:latin typeface="+mn-lt"/>
              </a:rPr>
              <a:t> baris pada feature </a:t>
            </a:r>
            <a:r>
              <a:rPr lang="en-US" sz="1200" b="1" i="0" dirty="0">
                <a:solidFill>
                  <a:srgbClr val="212121"/>
                </a:solidFill>
                <a:effectLst/>
                <a:highlight>
                  <a:srgbClr val="FFFFFF"/>
                </a:highlight>
                <a:latin typeface="+mn-lt"/>
              </a:rPr>
              <a:t>Income</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karena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hanya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berjumlah</a:t>
            </a:r>
            <a:r>
              <a:rPr lang="en-US" sz="1200" b="0" i="0" dirty="0">
                <a:solidFill>
                  <a:srgbClr val="212121"/>
                </a:solidFill>
                <a:effectLst/>
                <a:highlight>
                  <a:srgbClr val="FFFFFF"/>
                </a:highlight>
                <a:latin typeface="+mn-lt"/>
              </a:rPr>
              <a:t> 24 baris null value.</a:t>
            </a:r>
          </a:p>
          <a:p>
            <a:pPr marL="933450" lvl="1">
              <a:lnSpc>
                <a:spcPct val="150000"/>
              </a:lnSpc>
              <a:buClr>
                <a:schemeClr val="dk1"/>
              </a:buClr>
              <a:buSzPts val="1500"/>
              <a:buFont typeface="+mj-lt"/>
              <a:buAutoNum type="arabicPeriod"/>
            </a:pPr>
            <a:r>
              <a:rPr lang="en-US" sz="1200" b="1" dirty="0">
                <a:solidFill>
                  <a:schemeClr val="dk1"/>
                </a:solidFill>
                <a:latin typeface="+mn-lt"/>
              </a:rPr>
              <a:t>Handling Outlier </a:t>
            </a: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Melakukan</a:t>
            </a:r>
            <a:r>
              <a:rPr lang="en-US" sz="1200" dirty="0">
                <a:solidFill>
                  <a:schemeClr val="dk1"/>
                </a:solidFill>
                <a:latin typeface="+mn-lt"/>
              </a:rPr>
              <a:t> filtering outlier </a:t>
            </a:r>
            <a:r>
              <a:rPr lang="en-US" sz="1200" dirty="0" err="1">
                <a:solidFill>
                  <a:schemeClr val="dk1"/>
                </a:solidFill>
                <a:latin typeface="+mn-lt"/>
              </a:rPr>
              <a:t>dengan</a:t>
            </a:r>
            <a:r>
              <a:rPr lang="en-US" sz="1200" dirty="0">
                <a:solidFill>
                  <a:schemeClr val="dk1"/>
                </a:solidFill>
                <a:latin typeface="+mn-lt"/>
              </a:rPr>
              <a:t> </a:t>
            </a:r>
            <a:r>
              <a:rPr lang="en-US" sz="1200" dirty="0" err="1">
                <a:solidFill>
                  <a:schemeClr val="dk1"/>
                </a:solidFill>
                <a:latin typeface="+mn-lt"/>
              </a:rPr>
              <a:t>Metode</a:t>
            </a:r>
            <a:r>
              <a:rPr lang="en-US" sz="1200" dirty="0">
                <a:solidFill>
                  <a:schemeClr val="dk1"/>
                </a:solidFill>
                <a:latin typeface="+mn-lt"/>
              </a:rPr>
              <a:t> IQR (Interquartile Range)</a:t>
            </a:r>
          </a:p>
          <a:p>
            <a:pPr marL="933450" lvl="1">
              <a:lnSpc>
                <a:spcPct val="150000"/>
              </a:lnSpc>
              <a:buClr>
                <a:schemeClr val="dk1"/>
              </a:buClr>
              <a:buSzPts val="1500"/>
              <a:buFont typeface="+mj-lt"/>
              <a:buAutoNum type="arabicPeriod"/>
            </a:pPr>
            <a:r>
              <a:rPr lang="en-US" sz="1200" b="1" dirty="0">
                <a:solidFill>
                  <a:schemeClr val="dk1"/>
                </a:solidFill>
                <a:latin typeface="+mn-lt"/>
              </a:rPr>
              <a:t>Handling Inappropriate Value</a:t>
            </a: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Mengubah</a:t>
            </a:r>
            <a:r>
              <a:rPr lang="en-US" sz="1200" dirty="0">
                <a:solidFill>
                  <a:schemeClr val="dk1"/>
                </a:solidFill>
                <a:latin typeface="+mn-lt"/>
              </a:rPr>
              <a:t> </a:t>
            </a:r>
            <a:r>
              <a:rPr lang="en-US" sz="1200" dirty="0" err="1">
                <a:solidFill>
                  <a:schemeClr val="dk1"/>
                </a:solidFill>
                <a:latin typeface="+mn-lt"/>
              </a:rPr>
              <a:t>tipe</a:t>
            </a:r>
            <a:r>
              <a:rPr lang="en-US" sz="1200" dirty="0">
                <a:solidFill>
                  <a:schemeClr val="dk1"/>
                </a:solidFill>
                <a:latin typeface="+mn-lt"/>
              </a:rPr>
              <a:t> data pada </a:t>
            </a:r>
            <a:r>
              <a:rPr lang="en-US" sz="1200" b="1" dirty="0">
                <a:solidFill>
                  <a:schemeClr val="dk1"/>
                </a:solidFill>
                <a:latin typeface="+mn-lt"/>
              </a:rPr>
              <a:t>feature </a:t>
            </a:r>
            <a:r>
              <a:rPr lang="en-US" sz="1200" b="1" dirty="0" err="1">
                <a:solidFill>
                  <a:schemeClr val="dk1"/>
                </a:solidFill>
                <a:latin typeface="+mn-lt"/>
              </a:rPr>
              <a:t>Dt_Customer</a:t>
            </a:r>
            <a:r>
              <a:rPr lang="en-US" sz="1200" b="1" dirty="0">
                <a:solidFill>
                  <a:schemeClr val="dk1"/>
                </a:solidFill>
                <a:latin typeface="+mn-lt"/>
              </a:rPr>
              <a:t> </a:t>
            </a:r>
            <a:r>
              <a:rPr lang="en-US" sz="1200" dirty="0" err="1">
                <a:solidFill>
                  <a:schemeClr val="dk1"/>
                </a:solidFill>
                <a:latin typeface="+mn-lt"/>
              </a:rPr>
              <a:t>menjadi</a:t>
            </a:r>
            <a:r>
              <a:rPr lang="en-US" sz="1200" dirty="0">
                <a:solidFill>
                  <a:schemeClr val="dk1"/>
                </a:solidFill>
                <a:latin typeface="+mn-lt"/>
              </a:rPr>
              <a:t> datetime64</a:t>
            </a:r>
          </a:p>
          <a:p>
            <a:pPr marL="1390650" lvl="2">
              <a:lnSpc>
                <a:spcPct val="150000"/>
              </a:lnSpc>
              <a:buClr>
                <a:schemeClr val="dk1"/>
              </a:buClr>
              <a:buSzPts val="1500"/>
              <a:buFont typeface="Arial" panose="020B0604020202020204" pitchFamily="34" charset="0"/>
              <a:buChar char="•"/>
            </a:pPr>
            <a:r>
              <a:rPr lang="en-US" sz="1200" dirty="0">
                <a:solidFill>
                  <a:schemeClr val="tx1"/>
                </a:solidFill>
                <a:latin typeface="+mn-lt"/>
              </a:rPr>
              <a:t>Hapus Feature </a:t>
            </a:r>
            <a:r>
              <a:rPr lang="en-US" sz="1200" b="1" dirty="0">
                <a:solidFill>
                  <a:schemeClr val="tx1"/>
                </a:solidFill>
                <a:effectLst/>
                <a:highlight>
                  <a:srgbClr val="F7F7F7"/>
                </a:highlight>
                <a:latin typeface="+mn-lt"/>
              </a:rPr>
              <a:t>Unnamed: 0,  ID, </a:t>
            </a:r>
            <a:r>
              <a:rPr lang="en-US" sz="1200" b="1" dirty="0" err="1">
                <a:solidFill>
                  <a:schemeClr val="tx1"/>
                </a:solidFill>
                <a:effectLst/>
                <a:highlight>
                  <a:srgbClr val="F7F7F7"/>
                </a:highlight>
                <a:latin typeface="+mn-lt"/>
              </a:rPr>
              <a:t>Z_CostContact</a:t>
            </a:r>
            <a:r>
              <a:rPr lang="en-US" sz="1200" b="1" dirty="0">
                <a:solidFill>
                  <a:schemeClr val="tx1"/>
                </a:solidFill>
                <a:effectLst/>
                <a:highlight>
                  <a:srgbClr val="F7F7F7"/>
                </a:highlight>
                <a:latin typeface="+mn-lt"/>
              </a:rPr>
              <a:t>, </a:t>
            </a:r>
            <a:r>
              <a:rPr lang="en-US" sz="1200" b="1" dirty="0" err="1">
                <a:solidFill>
                  <a:schemeClr val="tx1"/>
                </a:solidFill>
                <a:effectLst/>
                <a:highlight>
                  <a:srgbClr val="F7F7F7"/>
                </a:highlight>
                <a:latin typeface="+mn-lt"/>
              </a:rPr>
              <a:t>Z_Revenue</a:t>
            </a:r>
            <a:r>
              <a:rPr lang="en-US" sz="1200" b="1" dirty="0">
                <a:solidFill>
                  <a:schemeClr val="tx1"/>
                </a:solidFill>
                <a:effectLst/>
                <a:highlight>
                  <a:srgbClr val="F7F7F7"/>
                </a:highlight>
                <a:latin typeface="+mn-lt"/>
              </a:rPr>
              <a:t>.</a:t>
            </a:r>
            <a:endParaRPr lang="en-US" sz="1200" dirty="0">
              <a:solidFill>
                <a:schemeClr val="dk1"/>
              </a:solidFill>
              <a:latin typeface="+mn-lt"/>
            </a:endParaRPr>
          </a:p>
          <a:p>
            <a:pPr marL="933450" lvl="1">
              <a:lnSpc>
                <a:spcPct val="150000"/>
              </a:lnSpc>
              <a:buClr>
                <a:schemeClr val="dk1"/>
              </a:buClr>
              <a:buSzPts val="1500"/>
              <a:buFont typeface="+mj-lt"/>
              <a:buAutoNum type="arabicPeriod"/>
            </a:pPr>
            <a:r>
              <a:rPr lang="en-US" sz="1200" b="1" dirty="0">
                <a:solidFill>
                  <a:schemeClr val="dk1"/>
                </a:solidFill>
                <a:latin typeface="+mn-lt"/>
              </a:rPr>
              <a:t>Feature Engineering</a:t>
            </a: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a:t>
            </a:r>
            <a:r>
              <a:rPr lang="en-US" sz="1200" dirty="0" err="1">
                <a:solidFill>
                  <a:schemeClr val="dk1"/>
                </a:solidFill>
                <a:latin typeface="+mn-lt"/>
              </a:rPr>
              <a:t>Fetaure</a:t>
            </a:r>
            <a:r>
              <a:rPr lang="en-US" sz="1200" dirty="0">
                <a:solidFill>
                  <a:schemeClr val="dk1"/>
                </a:solidFill>
                <a:latin typeface="+mn-lt"/>
              </a:rPr>
              <a:t> </a:t>
            </a:r>
            <a:r>
              <a:rPr lang="en-US" sz="1200" b="1" dirty="0" err="1">
                <a:solidFill>
                  <a:schemeClr val="dk1"/>
                </a:solidFill>
                <a:latin typeface="+mn-lt"/>
              </a:rPr>
              <a:t>Conversion_Rate</a:t>
            </a:r>
            <a:r>
              <a:rPr lang="en-US" sz="1200" b="1" dirty="0">
                <a:solidFill>
                  <a:schemeClr val="dk1"/>
                </a:solidFill>
                <a:latin typeface="+mn-lt"/>
              </a:rPr>
              <a:t> </a:t>
            </a:r>
            <a:r>
              <a:rPr lang="en-US" sz="1200" dirty="0" err="1">
                <a:solidFill>
                  <a:schemeClr val="dk1"/>
                </a:solidFill>
                <a:latin typeface="+mn-lt"/>
              </a:rPr>
              <a:t>berdasarkan</a:t>
            </a:r>
            <a:r>
              <a:rPr lang="en-US" sz="1200" dirty="0">
                <a:solidFill>
                  <a:schemeClr val="dk1"/>
                </a:solidFill>
                <a:latin typeface="+mn-lt"/>
              </a:rPr>
              <a:t> </a:t>
            </a:r>
            <a:r>
              <a:rPr lang="en-US" sz="1200" b="1" dirty="0">
                <a:solidFill>
                  <a:schemeClr val="dk1"/>
                </a:solidFill>
                <a:latin typeface="+mn-lt"/>
              </a:rPr>
              <a:t>Response</a:t>
            </a:r>
            <a:r>
              <a:rPr lang="en-US" sz="1200" dirty="0">
                <a:solidFill>
                  <a:schemeClr val="dk1"/>
                </a:solidFill>
                <a:latin typeface="+mn-lt"/>
              </a:rPr>
              <a:t> dan </a:t>
            </a:r>
            <a:r>
              <a:rPr lang="en-US" sz="1200" b="1" dirty="0" err="1">
                <a:solidFill>
                  <a:schemeClr val="dk1"/>
                </a:solidFill>
                <a:latin typeface="+mn-lt"/>
              </a:rPr>
              <a:t>NumWebVisitMonth</a:t>
            </a:r>
            <a:endParaRPr lang="en-US" sz="1200" b="1" dirty="0">
              <a:solidFill>
                <a:schemeClr val="dk1"/>
              </a:solidFill>
              <a:latin typeface="+mn-lt"/>
            </a:endParaRP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Feature </a:t>
            </a:r>
            <a:r>
              <a:rPr lang="en-US" sz="1200" b="1" dirty="0" err="1">
                <a:solidFill>
                  <a:schemeClr val="dk1"/>
                </a:solidFill>
                <a:latin typeface="+mn-lt"/>
              </a:rPr>
              <a:t>Customer_Age</a:t>
            </a:r>
            <a:r>
              <a:rPr lang="en-US" sz="1200" b="1" dirty="0">
                <a:solidFill>
                  <a:schemeClr val="dk1"/>
                </a:solidFill>
                <a:latin typeface="+mn-lt"/>
              </a:rPr>
              <a:t> </a:t>
            </a:r>
            <a:r>
              <a:rPr lang="en-US" sz="1200" dirty="0">
                <a:solidFill>
                  <a:schemeClr val="dk1"/>
                </a:solidFill>
                <a:latin typeface="+mn-lt"/>
              </a:rPr>
              <a:t>dan </a:t>
            </a:r>
            <a:r>
              <a:rPr lang="en-US" sz="1200" b="1" dirty="0" err="1">
                <a:solidFill>
                  <a:schemeClr val="dk1"/>
                </a:solidFill>
                <a:latin typeface="+mn-lt"/>
              </a:rPr>
              <a:t>Age_Category</a:t>
            </a:r>
            <a:r>
              <a:rPr lang="en-US" sz="1200" b="1" dirty="0">
                <a:solidFill>
                  <a:schemeClr val="dk1"/>
                </a:solidFill>
                <a:latin typeface="+mn-lt"/>
              </a:rPr>
              <a:t> </a:t>
            </a:r>
            <a:r>
              <a:rPr lang="en-US" sz="1200" dirty="0" err="1">
                <a:solidFill>
                  <a:schemeClr val="dk1"/>
                </a:solidFill>
                <a:latin typeface="+mn-lt"/>
              </a:rPr>
              <a:t>berdasarkan</a:t>
            </a:r>
            <a:r>
              <a:rPr lang="en-US" sz="1200" dirty="0">
                <a:solidFill>
                  <a:schemeClr val="dk1"/>
                </a:solidFill>
                <a:latin typeface="+mn-lt"/>
              </a:rPr>
              <a:t> </a:t>
            </a:r>
            <a:r>
              <a:rPr lang="en-US" sz="1200" b="1" dirty="0" err="1">
                <a:solidFill>
                  <a:schemeClr val="dk1"/>
                </a:solidFill>
                <a:latin typeface="+mn-lt"/>
              </a:rPr>
              <a:t>Year_Birth</a:t>
            </a:r>
            <a:endParaRPr lang="en-US" sz="1200" b="1" dirty="0">
              <a:solidFill>
                <a:schemeClr val="dk1"/>
              </a:solidFill>
              <a:latin typeface="+mn-lt"/>
            </a:endParaRP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Feature </a:t>
            </a:r>
            <a:r>
              <a:rPr lang="en-US" sz="1200" b="1" dirty="0">
                <a:solidFill>
                  <a:schemeClr val="dk1"/>
                </a:solidFill>
                <a:latin typeface="+mn-lt"/>
              </a:rPr>
              <a:t>Total Child </a:t>
            </a:r>
            <a:r>
              <a:rPr lang="en-US" sz="1200" dirty="0" err="1">
                <a:solidFill>
                  <a:schemeClr val="dk1"/>
                </a:solidFill>
                <a:latin typeface="+mn-lt"/>
              </a:rPr>
              <a:t>berdasarkan</a:t>
            </a:r>
            <a:r>
              <a:rPr lang="en-US" sz="1200" dirty="0">
                <a:solidFill>
                  <a:schemeClr val="dk1"/>
                </a:solidFill>
                <a:latin typeface="+mn-lt"/>
              </a:rPr>
              <a:t> </a:t>
            </a:r>
            <a:r>
              <a:rPr lang="en-US" sz="1200" b="1" dirty="0" err="1">
                <a:solidFill>
                  <a:schemeClr val="dk1"/>
                </a:solidFill>
                <a:latin typeface="+mn-lt"/>
              </a:rPr>
              <a:t>KidHome</a:t>
            </a:r>
            <a:r>
              <a:rPr lang="en-US" sz="1200" dirty="0">
                <a:solidFill>
                  <a:schemeClr val="dk1"/>
                </a:solidFill>
                <a:latin typeface="+mn-lt"/>
              </a:rPr>
              <a:t> dan </a:t>
            </a:r>
            <a:r>
              <a:rPr lang="en-US" sz="1200" b="1" dirty="0" err="1">
                <a:solidFill>
                  <a:schemeClr val="dk1"/>
                </a:solidFill>
                <a:latin typeface="+mn-lt"/>
              </a:rPr>
              <a:t>TeenHome</a:t>
            </a:r>
            <a:endParaRPr lang="en-US" sz="1200" b="1" dirty="0">
              <a:solidFill>
                <a:schemeClr val="dk1"/>
              </a:solidFill>
              <a:latin typeface="+mn-lt"/>
            </a:endParaRP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Feature </a:t>
            </a:r>
            <a:r>
              <a:rPr lang="en-US" sz="1200" b="1" dirty="0" err="1">
                <a:solidFill>
                  <a:schemeClr val="dk1"/>
                </a:solidFill>
                <a:latin typeface="+mn-lt"/>
              </a:rPr>
              <a:t>Total_Transaction</a:t>
            </a:r>
            <a:r>
              <a:rPr lang="en-US" sz="1200" b="1" dirty="0">
                <a:solidFill>
                  <a:schemeClr val="dk1"/>
                </a:solidFill>
                <a:latin typeface="+mn-lt"/>
              </a:rPr>
              <a:t> </a:t>
            </a:r>
            <a:r>
              <a:rPr lang="en-US" sz="1200" dirty="0" err="1">
                <a:solidFill>
                  <a:schemeClr val="dk1"/>
                </a:solidFill>
                <a:latin typeface="+mn-lt"/>
              </a:rPr>
              <a:t>berdasarkan</a:t>
            </a:r>
            <a:r>
              <a:rPr lang="en-US" sz="1200" dirty="0">
                <a:solidFill>
                  <a:schemeClr val="dk1"/>
                </a:solidFill>
                <a:latin typeface="+mn-lt"/>
              </a:rPr>
              <a:t> </a:t>
            </a:r>
            <a:r>
              <a:rPr lang="en-US" sz="1200" b="1" dirty="0" err="1">
                <a:solidFill>
                  <a:schemeClr val="dk1"/>
                </a:solidFill>
                <a:latin typeface="+mn-lt"/>
              </a:rPr>
              <a:t>NumDealsPurchases</a:t>
            </a:r>
            <a:r>
              <a:rPr lang="en-US" sz="1200" dirty="0">
                <a:solidFill>
                  <a:schemeClr val="dk1"/>
                </a:solidFill>
                <a:latin typeface="+mn-lt"/>
              </a:rPr>
              <a:t>, </a:t>
            </a:r>
            <a:r>
              <a:rPr lang="en-US" sz="1200" b="1" dirty="0" err="1">
                <a:solidFill>
                  <a:schemeClr val="dk1"/>
                </a:solidFill>
                <a:latin typeface="+mn-lt"/>
              </a:rPr>
              <a:t>NumWebPurchases</a:t>
            </a:r>
            <a:r>
              <a:rPr lang="en-US" sz="1200" dirty="0">
                <a:solidFill>
                  <a:schemeClr val="dk1"/>
                </a:solidFill>
                <a:latin typeface="+mn-lt"/>
              </a:rPr>
              <a:t>, </a:t>
            </a:r>
            <a:r>
              <a:rPr lang="en-US" sz="1200" b="1" dirty="0" err="1">
                <a:solidFill>
                  <a:schemeClr val="dk1"/>
                </a:solidFill>
                <a:latin typeface="+mn-lt"/>
              </a:rPr>
              <a:t>NumCatalogPurchases</a:t>
            </a:r>
            <a:r>
              <a:rPr lang="en-US" sz="1200" dirty="0">
                <a:solidFill>
                  <a:schemeClr val="dk1"/>
                </a:solidFill>
                <a:latin typeface="+mn-lt"/>
              </a:rPr>
              <a:t>, dan </a:t>
            </a:r>
            <a:r>
              <a:rPr lang="en-US" sz="1200" b="1" dirty="0" err="1">
                <a:solidFill>
                  <a:schemeClr val="dk1"/>
                </a:solidFill>
                <a:latin typeface="+mn-lt"/>
              </a:rPr>
              <a:t>NumStorePurchases</a:t>
            </a: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a:t>
            </a:r>
            <a:r>
              <a:rPr lang="en-US" sz="1200" dirty="0" err="1">
                <a:solidFill>
                  <a:schemeClr val="dk1"/>
                </a:solidFill>
                <a:latin typeface="+mn-lt"/>
              </a:rPr>
              <a:t>Fetaure</a:t>
            </a:r>
            <a:r>
              <a:rPr lang="en-US" sz="1200" dirty="0">
                <a:solidFill>
                  <a:schemeClr val="dk1"/>
                </a:solidFill>
                <a:latin typeface="+mn-lt"/>
              </a:rPr>
              <a:t> </a:t>
            </a:r>
            <a:r>
              <a:rPr lang="en-US" sz="1200" b="1" dirty="0" err="1">
                <a:solidFill>
                  <a:schemeClr val="dk1"/>
                </a:solidFill>
                <a:latin typeface="+mn-lt"/>
              </a:rPr>
              <a:t>Total_Accepted_Campaign</a:t>
            </a:r>
            <a:r>
              <a:rPr lang="en-US" sz="1200" b="1" dirty="0">
                <a:solidFill>
                  <a:schemeClr val="dk1"/>
                </a:solidFill>
                <a:latin typeface="+mn-lt"/>
              </a:rPr>
              <a:t> </a:t>
            </a:r>
            <a:r>
              <a:rPr lang="en-US" sz="1200" dirty="0" err="1">
                <a:solidFill>
                  <a:schemeClr val="dk1"/>
                </a:solidFill>
                <a:latin typeface="+mn-lt"/>
              </a:rPr>
              <a:t>berdasarkan</a:t>
            </a:r>
            <a:r>
              <a:rPr lang="en-US" sz="1200" dirty="0">
                <a:solidFill>
                  <a:schemeClr val="dk1"/>
                </a:solidFill>
                <a:latin typeface="+mn-lt"/>
              </a:rPr>
              <a:t> </a:t>
            </a:r>
            <a:r>
              <a:rPr lang="en-US" sz="1200" b="1" dirty="0">
                <a:solidFill>
                  <a:schemeClr val="dk1"/>
                </a:solidFill>
                <a:latin typeface="+mn-lt"/>
              </a:rPr>
              <a:t>AcceptedCmp1 – AcceptedCmp5 </a:t>
            </a:r>
          </a:p>
          <a:p>
            <a:pPr marL="1390650" lvl="2">
              <a:lnSpc>
                <a:spcPct val="150000"/>
              </a:lnSpc>
              <a:buClr>
                <a:schemeClr val="dk1"/>
              </a:buClr>
              <a:buSzPts val="1500"/>
              <a:buFont typeface="Arial" panose="020B0604020202020204" pitchFamily="34" charset="0"/>
              <a:buChar char="•"/>
            </a:pPr>
            <a:r>
              <a:rPr lang="en-US" sz="1200" dirty="0" err="1">
                <a:solidFill>
                  <a:schemeClr val="dk1"/>
                </a:solidFill>
                <a:latin typeface="+mn-lt"/>
              </a:rPr>
              <a:t>Membuat</a:t>
            </a:r>
            <a:r>
              <a:rPr lang="en-US" sz="1200" dirty="0">
                <a:solidFill>
                  <a:schemeClr val="dk1"/>
                </a:solidFill>
                <a:latin typeface="+mn-lt"/>
              </a:rPr>
              <a:t> Feature </a:t>
            </a:r>
            <a:r>
              <a:rPr lang="en-US" sz="1200" b="1" dirty="0" err="1">
                <a:solidFill>
                  <a:schemeClr val="dk1"/>
                </a:solidFill>
                <a:latin typeface="+mn-lt"/>
              </a:rPr>
              <a:t>Total_Spending</a:t>
            </a:r>
            <a:r>
              <a:rPr lang="en-US" sz="1200" b="1" dirty="0">
                <a:solidFill>
                  <a:schemeClr val="dk1"/>
                </a:solidFill>
                <a:latin typeface="+mn-lt"/>
              </a:rPr>
              <a:t> </a:t>
            </a:r>
            <a:r>
              <a:rPr lang="en-US" sz="1200" dirty="0" err="1">
                <a:solidFill>
                  <a:schemeClr val="dk1"/>
                </a:solidFill>
                <a:latin typeface="+mn-lt"/>
              </a:rPr>
              <a:t>berdasarkan</a:t>
            </a:r>
            <a:r>
              <a:rPr lang="en-US" sz="1200" dirty="0">
                <a:solidFill>
                  <a:schemeClr val="dk1"/>
                </a:solidFill>
                <a:latin typeface="+mn-lt"/>
              </a:rPr>
              <a:t> </a:t>
            </a:r>
            <a:r>
              <a:rPr lang="en-US" sz="1200" b="1" dirty="0" err="1">
                <a:solidFill>
                  <a:schemeClr val="tx1"/>
                </a:solidFill>
                <a:effectLst/>
                <a:highlight>
                  <a:srgbClr val="F7F7F7"/>
                </a:highlight>
                <a:latin typeface="+mn-lt"/>
              </a:rPr>
              <a:t>MntFishProducts</a:t>
            </a:r>
            <a:r>
              <a:rPr lang="en-US" sz="1200" b="0" dirty="0">
                <a:solidFill>
                  <a:schemeClr val="tx1"/>
                </a:solidFill>
                <a:effectLst/>
                <a:highlight>
                  <a:srgbClr val="F7F7F7"/>
                </a:highlight>
                <a:latin typeface="+mn-lt"/>
              </a:rPr>
              <a:t>, </a:t>
            </a:r>
            <a:r>
              <a:rPr lang="en-US" sz="1200" b="1" dirty="0" err="1">
                <a:solidFill>
                  <a:schemeClr val="tx1"/>
                </a:solidFill>
                <a:effectLst/>
                <a:highlight>
                  <a:srgbClr val="F7F7F7"/>
                </a:highlight>
                <a:latin typeface="+mn-lt"/>
              </a:rPr>
              <a:t>MntMeatProducts</a:t>
            </a:r>
            <a:r>
              <a:rPr lang="en-US" sz="1200" b="0" dirty="0">
                <a:solidFill>
                  <a:schemeClr val="tx1"/>
                </a:solidFill>
                <a:effectLst/>
                <a:highlight>
                  <a:srgbClr val="F7F7F7"/>
                </a:highlight>
                <a:latin typeface="+mn-lt"/>
              </a:rPr>
              <a:t>, </a:t>
            </a:r>
            <a:r>
              <a:rPr lang="en-US" sz="1200" b="1" dirty="0" err="1">
                <a:solidFill>
                  <a:schemeClr val="tx1"/>
                </a:solidFill>
                <a:effectLst/>
                <a:highlight>
                  <a:srgbClr val="F7F7F7"/>
                </a:highlight>
                <a:latin typeface="+mn-lt"/>
              </a:rPr>
              <a:t>MntFruits</a:t>
            </a:r>
            <a:r>
              <a:rPr lang="en-US" sz="1200" b="0" dirty="0">
                <a:solidFill>
                  <a:schemeClr val="tx1"/>
                </a:solidFill>
                <a:effectLst/>
                <a:highlight>
                  <a:srgbClr val="F7F7F7"/>
                </a:highlight>
                <a:latin typeface="+mn-lt"/>
              </a:rPr>
              <a:t>, </a:t>
            </a:r>
            <a:r>
              <a:rPr lang="en-US" sz="1200" b="1" dirty="0" err="1">
                <a:solidFill>
                  <a:schemeClr val="tx1"/>
                </a:solidFill>
                <a:effectLst/>
                <a:highlight>
                  <a:srgbClr val="F7F7F7"/>
                </a:highlight>
                <a:latin typeface="+mn-lt"/>
              </a:rPr>
              <a:t>MntSweetProducts</a:t>
            </a:r>
            <a:r>
              <a:rPr lang="en-US" sz="1200" b="0" dirty="0">
                <a:solidFill>
                  <a:schemeClr val="tx1"/>
                </a:solidFill>
                <a:effectLst/>
                <a:highlight>
                  <a:srgbClr val="F7F7F7"/>
                </a:highlight>
                <a:latin typeface="+mn-lt"/>
              </a:rPr>
              <a:t>, </a:t>
            </a:r>
            <a:r>
              <a:rPr lang="en-US" sz="1200" b="1" dirty="0" err="1">
                <a:solidFill>
                  <a:schemeClr val="tx1"/>
                </a:solidFill>
                <a:effectLst/>
                <a:highlight>
                  <a:srgbClr val="F7F7F7"/>
                </a:highlight>
                <a:latin typeface="+mn-lt"/>
              </a:rPr>
              <a:t>MntCoke</a:t>
            </a:r>
            <a:r>
              <a:rPr lang="en-US" sz="1200" b="0" dirty="0">
                <a:solidFill>
                  <a:schemeClr val="tx1"/>
                </a:solidFill>
                <a:effectLst/>
                <a:highlight>
                  <a:srgbClr val="F7F7F7"/>
                </a:highlight>
                <a:latin typeface="+mn-lt"/>
              </a:rPr>
              <a:t>, dan </a:t>
            </a:r>
            <a:r>
              <a:rPr lang="en-US" sz="1200" b="1" dirty="0" err="1">
                <a:solidFill>
                  <a:schemeClr val="tx1"/>
                </a:solidFill>
                <a:effectLst/>
                <a:highlight>
                  <a:srgbClr val="F7F7F7"/>
                </a:highlight>
                <a:latin typeface="+mn-lt"/>
              </a:rPr>
              <a:t>MntGoldProds</a:t>
            </a:r>
            <a:endParaRPr lang="en-US" sz="1200" b="1" dirty="0">
              <a:solidFill>
                <a:schemeClr val="tx1"/>
              </a:solidFill>
              <a:effectLst/>
              <a:highlight>
                <a:srgbClr val="F7F7F7"/>
              </a:highlight>
              <a:latin typeface="+mn-lt"/>
            </a:endParaRPr>
          </a:p>
          <a:p>
            <a:pPr marL="476250" lvl="0" algn="l" rtl="0">
              <a:lnSpc>
                <a:spcPct val="150000"/>
              </a:lnSpc>
              <a:spcBef>
                <a:spcPts val="0"/>
              </a:spcBef>
              <a:spcAft>
                <a:spcPts val="0"/>
              </a:spcAft>
              <a:buClr>
                <a:schemeClr val="dk1"/>
              </a:buClr>
              <a:buSzPts val="1500"/>
              <a:buFont typeface="+mj-lt"/>
              <a:buAutoNum type="alphaUcPeriod" startAt="2"/>
            </a:pPr>
            <a:r>
              <a:rPr lang="en-US" sz="1200" b="1" dirty="0">
                <a:solidFill>
                  <a:schemeClr val="dk1"/>
                </a:solidFill>
                <a:latin typeface="+mn-lt"/>
              </a:rPr>
              <a:t>Exploratory Data Analysis</a:t>
            </a:r>
          </a:p>
          <a:p>
            <a:pPr marL="933450" lvl="1">
              <a:lnSpc>
                <a:spcPct val="150000"/>
              </a:lnSpc>
              <a:buClr>
                <a:schemeClr val="dk1"/>
              </a:buClr>
              <a:buSzPts val="1500"/>
              <a:buFont typeface="+mj-lt"/>
              <a:buAutoNum type="arabicPeriod"/>
            </a:pPr>
            <a:r>
              <a:rPr lang="en-US" sz="1200" b="1" dirty="0">
                <a:solidFill>
                  <a:schemeClr val="dk1"/>
                </a:solidFill>
                <a:latin typeface="+mn-lt"/>
              </a:rPr>
              <a:t> Univariate Analysis</a:t>
            </a:r>
          </a:p>
          <a:p>
            <a:pPr marL="1073150" lvl="2" indent="0">
              <a:lnSpc>
                <a:spcPct val="150000"/>
              </a:lnSpc>
              <a:buClr>
                <a:schemeClr val="dk1"/>
              </a:buClr>
              <a:buSzPts val="1500"/>
              <a:buNone/>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pic>
        <p:nvPicPr>
          <p:cNvPr id="4" name="Picture 3">
            <a:extLst>
              <a:ext uri="{FF2B5EF4-FFF2-40B4-BE49-F238E27FC236}">
                <a16:creationId xmlns:a16="http://schemas.microsoft.com/office/drawing/2014/main" id="{7E82FA63-957E-24D6-A582-B5A7ABDC4A20}"/>
              </a:ext>
            </a:extLst>
          </p:cNvPr>
          <p:cNvPicPr>
            <a:picLocks noChangeAspect="1"/>
          </p:cNvPicPr>
          <p:nvPr/>
        </p:nvPicPr>
        <p:blipFill>
          <a:blip r:embed="rId4"/>
          <a:stretch>
            <a:fillRect/>
          </a:stretch>
        </p:blipFill>
        <p:spPr>
          <a:xfrm>
            <a:off x="1371087" y="2313695"/>
            <a:ext cx="4132572" cy="2459005"/>
          </a:xfrm>
          <a:prstGeom prst="rect">
            <a:avLst/>
          </a:prstGeom>
          <a:ln>
            <a:solidFill>
              <a:schemeClr val="tx1"/>
            </a:solidFill>
          </a:ln>
        </p:spPr>
      </p:pic>
      <p:sp>
        <p:nvSpPr>
          <p:cNvPr id="6" name="TextBox 5">
            <a:extLst>
              <a:ext uri="{FF2B5EF4-FFF2-40B4-BE49-F238E27FC236}">
                <a16:creationId xmlns:a16="http://schemas.microsoft.com/office/drawing/2014/main" id="{42C020C8-5105-BBC9-3C14-F5C12ABC3CDA}"/>
              </a:ext>
            </a:extLst>
          </p:cNvPr>
          <p:cNvSpPr txBox="1"/>
          <p:nvPr/>
        </p:nvSpPr>
        <p:spPr>
          <a:xfrm>
            <a:off x="5875725" y="2316897"/>
            <a:ext cx="2584509" cy="830997"/>
          </a:xfrm>
          <a:prstGeom prst="rect">
            <a:avLst/>
          </a:prstGeom>
          <a:noFill/>
        </p:spPr>
        <p:txBody>
          <a:bodyPr wrap="square">
            <a:spAutoFit/>
          </a:bodyPr>
          <a:lstStyle/>
          <a:p>
            <a:r>
              <a:rPr lang="en-US" sz="1200" dirty="0">
                <a:solidFill>
                  <a:schemeClr val="dk1"/>
                </a:solidFill>
                <a:latin typeface="Dosis" pitchFamily="2" charset="0"/>
              </a:rPr>
              <a:t>Key Takeaways:</a:t>
            </a:r>
          </a:p>
          <a:p>
            <a:endParaRPr lang="en-US" sz="1200" dirty="0">
              <a:solidFill>
                <a:schemeClr val="dk1"/>
              </a:solidFill>
              <a:latin typeface="Dosis" pitchFamily="2" charset="0"/>
            </a:endParaRPr>
          </a:p>
          <a:p>
            <a:pPr marL="171450" indent="-171450">
              <a:buFont typeface="Arial" panose="020B0604020202020204" pitchFamily="34" charset="0"/>
              <a:buChar char="•"/>
            </a:pPr>
            <a:r>
              <a:rPr lang="en-US" sz="1200" dirty="0">
                <a:solidFill>
                  <a:schemeClr val="dk1"/>
                </a:solidFill>
                <a:latin typeface="Dosis" pitchFamily="2" charset="0"/>
              </a:rPr>
              <a:t>Rata-rata feature </a:t>
            </a:r>
            <a:r>
              <a:rPr lang="en-US" sz="1200" dirty="0" err="1">
                <a:solidFill>
                  <a:schemeClr val="dk1"/>
                </a:solidFill>
                <a:latin typeface="Dosis" pitchFamily="2" charset="0"/>
              </a:rPr>
              <a:t>berdistribusi</a:t>
            </a:r>
            <a:r>
              <a:rPr lang="en-US" sz="1200" dirty="0">
                <a:solidFill>
                  <a:schemeClr val="dk1"/>
                </a:solidFill>
                <a:latin typeface="Dosis" pitchFamily="2" charset="0"/>
              </a:rPr>
              <a:t> Positively Skewed</a:t>
            </a:r>
            <a:endParaRPr lang="en-US" sz="1200" dirty="0"/>
          </a:p>
        </p:txBody>
      </p:sp>
    </p:spTree>
    <p:extLst>
      <p:ext uri="{BB962C8B-B14F-4D97-AF65-F5344CB8AC3E}">
        <p14:creationId xmlns:p14="http://schemas.microsoft.com/office/powerpoint/2010/main" val="3760285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933450" lvl="1">
              <a:lnSpc>
                <a:spcPct val="150000"/>
              </a:lnSpc>
              <a:buClr>
                <a:schemeClr val="dk1"/>
              </a:buClr>
              <a:buSzPts val="1500"/>
              <a:buFont typeface="+mj-lt"/>
              <a:buAutoNum type="arabicPeriod" startAt="2"/>
            </a:pPr>
            <a:r>
              <a:rPr lang="en-US" sz="1200" b="1" dirty="0">
                <a:solidFill>
                  <a:schemeClr val="dk1"/>
                </a:solidFill>
                <a:latin typeface="+mn-lt"/>
              </a:rPr>
              <a:t> Multivariate Analysis</a:t>
            </a:r>
          </a:p>
          <a:p>
            <a:pPr marL="1073150" lvl="2" indent="0">
              <a:lnSpc>
                <a:spcPct val="150000"/>
              </a:lnSpc>
              <a:buClr>
                <a:schemeClr val="dk1"/>
              </a:buClr>
              <a:buSzPts val="1500"/>
              <a:buNone/>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4572001" y="1224981"/>
            <a:ext cx="3918128" cy="3693319"/>
          </a:xfrm>
          <a:prstGeom prst="rect">
            <a:avLst/>
          </a:prstGeom>
          <a:noFill/>
        </p:spPr>
        <p:txBody>
          <a:bodyPr wrap="square">
            <a:spAutoFit/>
          </a:bodyPr>
          <a:lstStyle/>
          <a:p>
            <a:r>
              <a:rPr lang="en-US" sz="900" dirty="0">
                <a:solidFill>
                  <a:schemeClr val="dk1"/>
                </a:solidFill>
                <a:latin typeface="+mn-lt"/>
              </a:rPr>
              <a:t>Key Takeaways:</a:t>
            </a:r>
          </a:p>
          <a:p>
            <a:pPr marL="171450" indent="-171450" algn="l">
              <a:buFont typeface="Arial" panose="020B0604020202020204" pitchFamily="34" charset="0"/>
              <a:buChar char="•"/>
            </a:pPr>
            <a:r>
              <a:rPr lang="en-US" sz="900" b="0" i="0" dirty="0">
                <a:solidFill>
                  <a:srgbClr val="212121"/>
                </a:solidFill>
                <a:effectLst/>
                <a:latin typeface="+mn-lt"/>
              </a:rPr>
              <a:t>Feature </a:t>
            </a:r>
            <a:r>
              <a:rPr lang="en-US" sz="900" b="1" i="0" dirty="0" err="1">
                <a:solidFill>
                  <a:srgbClr val="212121"/>
                </a:solidFill>
                <a:effectLst/>
                <a:latin typeface="+mn-lt"/>
              </a:rPr>
              <a:t>MntCoke</a:t>
            </a:r>
            <a:r>
              <a:rPr lang="en-US" sz="900" b="0" i="0" dirty="0">
                <a:solidFill>
                  <a:srgbClr val="212121"/>
                </a:solidFill>
                <a:effectLst/>
                <a:latin typeface="+mn-lt"/>
              </a:rPr>
              <a:t>, </a:t>
            </a:r>
            <a:r>
              <a:rPr lang="en-US" sz="900" b="1" i="0" dirty="0" err="1">
                <a:solidFill>
                  <a:srgbClr val="212121"/>
                </a:solidFill>
                <a:effectLst/>
                <a:latin typeface="+mn-lt"/>
              </a:rPr>
              <a:t>MntMeatProducts</a:t>
            </a:r>
            <a:r>
              <a:rPr lang="en-US" sz="900" b="0" i="0" dirty="0">
                <a:solidFill>
                  <a:srgbClr val="212121"/>
                </a:solidFill>
                <a:effectLst/>
                <a:latin typeface="+mn-lt"/>
              </a:rPr>
              <a:t>, </a:t>
            </a:r>
            <a:r>
              <a:rPr lang="en-US" sz="900" b="1" i="0" dirty="0" err="1">
                <a:solidFill>
                  <a:srgbClr val="212121"/>
                </a:solidFill>
                <a:effectLst/>
                <a:latin typeface="+mn-lt"/>
              </a:rPr>
              <a:t>MntFruits</a:t>
            </a:r>
            <a:r>
              <a:rPr lang="en-US" sz="900" b="0" i="0" dirty="0">
                <a:solidFill>
                  <a:srgbClr val="212121"/>
                </a:solidFill>
                <a:effectLst/>
                <a:latin typeface="+mn-lt"/>
              </a:rPr>
              <a:t>, </a:t>
            </a:r>
            <a:r>
              <a:rPr lang="en-US" sz="900" b="1" i="0" dirty="0" err="1">
                <a:solidFill>
                  <a:srgbClr val="212121"/>
                </a:solidFill>
                <a:effectLst/>
                <a:latin typeface="+mn-lt"/>
              </a:rPr>
              <a:t>MntFishProducts</a:t>
            </a:r>
            <a:r>
              <a:rPr lang="en-US" sz="900" b="0" i="0" dirty="0">
                <a:solidFill>
                  <a:srgbClr val="212121"/>
                </a:solidFill>
                <a:effectLst/>
                <a:latin typeface="+mn-lt"/>
              </a:rPr>
              <a:t>, </a:t>
            </a:r>
            <a:r>
              <a:rPr lang="en-US" sz="900" b="1" i="0" dirty="0" err="1">
                <a:solidFill>
                  <a:srgbClr val="212121"/>
                </a:solidFill>
                <a:effectLst/>
                <a:latin typeface="+mn-lt"/>
              </a:rPr>
              <a:t>MntSweetProducts</a:t>
            </a:r>
            <a:r>
              <a:rPr lang="en-US" sz="900" b="0" i="0" dirty="0">
                <a:solidFill>
                  <a:srgbClr val="212121"/>
                </a:solidFill>
                <a:effectLst/>
                <a:latin typeface="+mn-lt"/>
              </a:rPr>
              <a:t>, dan </a:t>
            </a:r>
            <a:r>
              <a:rPr lang="en-US" sz="900" b="1" i="0" dirty="0" err="1">
                <a:solidFill>
                  <a:srgbClr val="212121"/>
                </a:solidFill>
                <a:effectLst/>
                <a:latin typeface="+mn-lt"/>
              </a:rPr>
              <a:t>MntGoldProds</a:t>
            </a:r>
            <a:r>
              <a:rPr lang="en-US" sz="900" b="0" i="0" dirty="0">
                <a:solidFill>
                  <a:srgbClr val="212121"/>
                </a:solidFill>
                <a:effectLst/>
                <a:latin typeface="+mn-lt"/>
              </a:rPr>
              <a:t> </a:t>
            </a:r>
            <a:r>
              <a:rPr lang="en-US" sz="900" b="0" i="0" dirty="0" err="1">
                <a:solidFill>
                  <a:srgbClr val="212121"/>
                </a:solidFill>
                <a:effectLst/>
                <a:latin typeface="+mn-lt"/>
              </a:rPr>
              <a:t>menunjukkan</a:t>
            </a:r>
            <a:r>
              <a:rPr lang="en-US" sz="900" b="0" i="0" dirty="0">
                <a:solidFill>
                  <a:srgbClr val="212121"/>
                </a:solidFill>
                <a:effectLst/>
                <a:latin typeface="+mn-lt"/>
              </a:rPr>
              <a:t> </a:t>
            </a:r>
            <a:r>
              <a:rPr lang="en-US" sz="900" b="0" i="0" dirty="0" err="1">
                <a:solidFill>
                  <a:srgbClr val="212121"/>
                </a:solidFill>
                <a:effectLst/>
                <a:latin typeface="+mn-lt"/>
              </a:rPr>
              <a:t>korelasi</a:t>
            </a:r>
            <a:r>
              <a:rPr lang="en-US" sz="900" b="0" i="0" dirty="0">
                <a:solidFill>
                  <a:srgbClr val="212121"/>
                </a:solidFill>
                <a:effectLst/>
                <a:latin typeface="+mn-lt"/>
              </a:rPr>
              <a:t> </a:t>
            </a:r>
            <a:r>
              <a:rPr lang="en-US" sz="900" b="0" i="0" dirty="0" err="1">
                <a:solidFill>
                  <a:srgbClr val="212121"/>
                </a:solidFill>
                <a:effectLst/>
                <a:latin typeface="+mn-lt"/>
              </a:rPr>
              <a:t>positif</a:t>
            </a:r>
            <a:r>
              <a:rPr lang="en-US" sz="900" b="0" i="0" dirty="0">
                <a:solidFill>
                  <a:srgbClr val="212121"/>
                </a:solidFill>
                <a:effectLst/>
                <a:latin typeface="+mn-lt"/>
              </a:rPr>
              <a:t> yang </a:t>
            </a:r>
            <a:r>
              <a:rPr lang="en-US" sz="900" b="0" i="0" dirty="0" err="1">
                <a:solidFill>
                  <a:srgbClr val="212121"/>
                </a:solidFill>
                <a:effectLst/>
                <a:latin typeface="+mn-lt"/>
              </a:rPr>
              <a:t>kuat</a:t>
            </a:r>
            <a:r>
              <a:rPr lang="en-US" sz="900" b="0" i="0" dirty="0">
                <a:solidFill>
                  <a:srgbClr val="212121"/>
                </a:solidFill>
                <a:effectLst/>
                <a:latin typeface="+mn-lt"/>
              </a:rPr>
              <a:t> </a:t>
            </a:r>
            <a:r>
              <a:rPr lang="en-US" sz="900" b="0" i="0" dirty="0" err="1">
                <a:solidFill>
                  <a:srgbClr val="212121"/>
                </a:solidFill>
                <a:effectLst/>
                <a:latin typeface="+mn-lt"/>
              </a:rPr>
              <a:t>satu</a:t>
            </a:r>
            <a:r>
              <a:rPr lang="en-US" sz="900" b="0" i="0" dirty="0">
                <a:solidFill>
                  <a:srgbClr val="212121"/>
                </a:solidFill>
                <a:effectLst/>
                <a:latin typeface="+mn-lt"/>
              </a:rPr>
              <a:t> </a:t>
            </a:r>
            <a:r>
              <a:rPr lang="en-US" sz="900" b="0" i="0" dirty="0" err="1">
                <a:solidFill>
                  <a:srgbClr val="212121"/>
                </a:solidFill>
                <a:effectLst/>
                <a:latin typeface="+mn-lt"/>
              </a:rPr>
              <a:t>sama</a:t>
            </a:r>
            <a:r>
              <a:rPr lang="en-US" sz="900" b="0" i="0" dirty="0">
                <a:solidFill>
                  <a:srgbClr val="212121"/>
                </a:solidFill>
                <a:effectLst/>
                <a:latin typeface="+mn-lt"/>
              </a:rPr>
              <a:t> lain, yang </a:t>
            </a:r>
            <a:r>
              <a:rPr lang="en-US" sz="900" b="0" i="0" dirty="0" err="1">
                <a:solidFill>
                  <a:srgbClr val="212121"/>
                </a:solidFill>
                <a:effectLst/>
                <a:latin typeface="+mn-lt"/>
              </a:rPr>
              <a:t>menunjukkan</a:t>
            </a:r>
            <a:r>
              <a:rPr lang="en-US" sz="900" b="0" i="0" dirty="0">
                <a:solidFill>
                  <a:srgbClr val="212121"/>
                </a:solidFill>
                <a:effectLst/>
                <a:latin typeface="+mn-lt"/>
              </a:rPr>
              <a:t> </a:t>
            </a:r>
            <a:r>
              <a:rPr lang="en-US" sz="900" b="0" i="0" dirty="0" err="1">
                <a:solidFill>
                  <a:srgbClr val="212121"/>
                </a:solidFill>
                <a:effectLst/>
                <a:latin typeface="+mn-lt"/>
              </a:rPr>
              <a:t>bahwa</a:t>
            </a:r>
            <a:r>
              <a:rPr lang="en-US" sz="900" b="0" i="0" dirty="0">
                <a:solidFill>
                  <a:srgbClr val="212121"/>
                </a:solidFill>
                <a:effectLst/>
                <a:latin typeface="+mn-lt"/>
              </a:rPr>
              <a:t> </a:t>
            </a:r>
            <a:r>
              <a:rPr lang="en-US" sz="900" b="0" i="0" dirty="0" err="1">
                <a:solidFill>
                  <a:srgbClr val="212121"/>
                </a:solidFill>
                <a:effectLst/>
                <a:latin typeface="+mn-lt"/>
              </a:rPr>
              <a:t>pelanggan</a:t>
            </a:r>
            <a:r>
              <a:rPr lang="en-US" sz="900" b="0" i="0" dirty="0">
                <a:solidFill>
                  <a:srgbClr val="212121"/>
                </a:solidFill>
                <a:effectLst/>
                <a:latin typeface="+mn-lt"/>
              </a:rPr>
              <a:t> yang spending di </a:t>
            </a:r>
            <a:r>
              <a:rPr lang="en-US" sz="900" b="0" i="0" dirty="0" err="1">
                <a:solidFill>
                  <a:srgbClr val="212121"/>
                </a:solidFill>
                <a:effectLst/>
                <a:latin typeface="+mn-lt"/>
              </a:rPr>
              <a:t>satu</a:t>
            </a:r>
            <a:r>
              <a:rPr lang="en-US" sz="900" b="0" i="0" dirty="0">
                <a:solidFill>
                  <a:srgbClr val="212121"/>
                </a:solidFill>
                <a:effectLst/>
                <a:latin typeface="+mn-lt"/>
              </a:rPr>
              <a:t> </a:t>
            </a:r>
            <a:r>
              <a:rPr lang="en-US" sz="900" b="0" i="0" dirty="0" err="1">
                <a:solidFill>
                  <a:srgbClr val="212121"/>
                </a:solidFill>
                <a:effectLst/>
                <a:latin typeface="+mn-lt"/>
              </a:rPr>
              <a:t>kategori</a:t>
            </a:r>
            <a:r>
              <a:rPr lang="en-US" sz="900" b="0" i="0" dirty="0">
                <a:solidFill>
                  <a:srgbClr val="212121"/>
                </a:solidFill>
                <a:effectLst/>
                <a:latin typeface="+mn-lt"/>
              </a:rPr>
              <a:t> </a:t>
            </a:r>
            <a:r>
              <a:rPr lang="en-US" sz="900" b="0" i="0" dirty="0" err="1">
                <a:solidFill>
                  <a:srgbClr val="212121"/>
                </a:solidFill>
                <a:effectLst/>
                <a:latin typeface="+mn-lt"/>
              </a:rPr>
              <a:t>cenderung</a:t>
            </a:r>
            <a:r>
              <a:rPr lang="en-US" sz="900" b="0" i="0" dirty="0">
                <a:solidFill>
                  <a:srgbClr val="212121"/>
                </a:solidFill>
                <a:effectLst/>
                <a:latin typeface="+mn-lt"/>
              </a:rPr>
              <a:t> spending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banyak</a:t>
            </a:r>
            <a:r>
              <a:rPr lang="en-US" sz="900" b="0" i="0" dirty="0">
                <a:solidFill>
                  <a:srgbClr val="212121"/>
                </a:solidFill>
                <a:effectLst/>
                <a:latin typeface="+mn-lt"/>
              </a:rPr>
              <a:t> di </a:t>
            </a:r>
            <a:r>
              <a:rPr lang="en-US" sz="900" b="0" i="0" dirty="0" err="1">
                <a:solidFill>
                  <a:srgbClr val="212121"/>
                </a:solidFill>
                <a:effectLst/>
                <a:latin typeface="+mn-lt"/>
              </a:rPr>
              <a:t>kategori</a:t>
            </a:r>
            <a:r>
              <a:rPr lang="en-US" sz="900" b="0" i="0" dirty="0">
                <a:solidFill>
                  <a:srgbClr val="212121"/>
                </a:solidFill>
                <a:effectLst/>
                <a:latin typeface="+mn-lt"/>
              </a:rPr>
              <a:t> </a:t>
            </a:r>
            <a:r>
              <a:rPr lang="en-US" sz="900" b="0" i="0" dirty="0" err="1">
                <a:solidFill>
                  <a:srgbClr val="212121"/>
                </a:solidFill>
                <a:effectLst/>
                <a:latin typeface="+mn-lt"/>
              </a:rPr>
              <a:t>lainnya</a:t>
            </a:r>
            <a:r>
              <a:rPr lang="en-US" sz="900" b="0" i="0" dirty="0">
                <a:solidFill>
                  <a:srgbClr val="212121"/>
                </a:solidFill>
                <a:effectLst/>
                <a:latin typeface="+mn-lt"/>
              </a:rPr>
              <a:t> juga.</a:t>
            </a:r>
          </a:p>
          <a:p>
            <a:pPr marL="171450" indent="-171450" algn="l">
              <a:buFont typeface="Arial" panose="020B0604020202020204" pitchFamily="34" charset="0"/>
              <a:buChar char="•"/>
            </a:pPr>
            <a:endParaRPr lang="en-US" sz="900" dirty="0">
              <a:solidFill>
                <a:srgbClr val="212121"/>
              </a:solidFill>
              <a:latin typeface="+mn-lt"/>
            </a:endParaRPr>
          </a:p>
          <a:p>
            <a:pPr marL="171450" indent="-171450" algn="l">
              <a:buFont typeface="Arial" panose="020B0604020202020204" pitchFamily="34" charset="0"/>
              <a:buChar char="•"/>
            </a:pPr>
            <a:r>
              <a:rPr lang="en-US" sz="900" b="0" i="0" dirty="0">
                <a:solidFill>
                  <a:srgbClr val="212121"/>
                </a:solidFill>
                <a:effectLst/>
                <a:latin typeface="+mn-lt"/>
              </a:rPr>
              <a:t>Feature </a:t>
            </a:r>
            <a:r>
              <a:rPr lang="en-US" sz="900" b="1" i="0" dirty="0" err="1">
                <a:solidFill>
                  <a:srgbClr val="212121"/>
                </a:solidFill>
                <a:effectLst/>
                <a:latin typeface="+mn-lt"/>
              </a:rPr>
              <a:t>Total_Spending</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korelasi</a:t>
            </a:r>
            <a:r>
              <a:rPr lang="en-US" sz="900" b="0" i="0" dirty="0">
                <a:solidFill>
                  <a:srgbClr val="212121"/>
                </a:solidFill>
                <a:effectLst/>
                <a:latin typeface="+mn-lt"/>
              </a:rPr>
              <a:t> </a:t>
            </a:r>
            <a:r>
              <a:rPr lang="en-US" sz="900" b="0" i="0" dirty="0" err="1">
                <a:solidFill>
                  <a:srgbClr val="212121"/>
                </a:solidFill>
                <a:effectLst/>
                <a:latin typeface="+mn-lt"/>
              </a:rPr>
              <a:t>positif</a:t>
            </a:r>
            <a:r>
              <a:rPr lang="en-US" sz="900" b="0" i="0" dirty="0">
                <a:solidFill>
                  <a:srgbClr val="212121"/>
                </a:solidFill>
                <a:effectLst/>
                <a:latin typeface="+mn-lt"/>
              </a:rPr>
              <a:t> </a:t>
            </a:r>
            <a:r>
              <a:rPr lang="en-US" sz="900" b="0" i="0" dirty="0" err="1">
                <a:solidFill>
                  <a:srgbClr val="212121"/>
                </a:solidFill>
                <a:effectLst/>
                <a:latin typeface="+mn-lt"/>
              </a:rPr>
              <a:t>dengan</a:t>
            </a:r>
            <a:r>
              <a:rPr lang="en-US" sz="900" b="0" i="0" dirty="0">
                <a:solidFill>
                  <a:srgbClr val="212121"/>
                </a:solidFill>
                <a:effectLst/>
                <a:latin typeface="+mn-lt"/>
              </a:rPr>
              <a:t> </a:t>
            </a:r>
            <a:r>
              <a:rPr lang="en-US" sz="900" b="1" i="0" dirty="0" err="1">
                <a:solidFill>
                  <a:srgbClr val="212121"/>
                </a:solidFill>
                <a:effectLst/>
                <a:latin typeface="+mn-lt"/>
              </a:rPr>
              <a:t>NumCatalogPurchases</a:t>
            </a:r>
            <a:r>
              <a:rPr lang="en-US" sz="900" b="0" i="0" dirty="0">
                <a:solidFill>
                  <a:srgbClr val="212121"/>
                </a:solidFill>
                <a:effectLst/>
                <a:latin typeface="+mn-lt"/>
              </a:rPr>
              <a:t> dan </a:t>
            </a:r>
            <a:r>
              <a:rPr lang="en-US" sz="900" b="1" i="0" dirty="0" err="1">
                <a:solidFill>
                  <a:srgbClr val="212121"/>
                </a:solidFill>
                <a:effectLst/>
                <a:latin typeface="+mn-lt"/>
              </a:rPr>
              <a:t>NumStorePurchases</a:t>
            </a:r>
            <a:r>
              <a:rPr lang="en-US" sz="900" b="0" i="0" dirty="0">
                <a:solidFill>
                  <a:srgbClr val="212121"/>
                </a:solidFill>
                <a:effectLst/>
                <a:latin typeface="+mn-lt"/>
              </a:rPr>
              <a:t>, yang </a:t>
            </a:r>
            <a:r>
              <a:rPr lang="en-US" sz="900" b="0" i="0" dirty="0" err="1">
                <a:solidFill>
                  <a:srgbClr val="212121"/>
                </a:solidFill>
                <a:effectLst/>
                <a:latin typeface="+mn-lt"/>
              </a:rPr>
              <a:t>mengindikasikan</a:t>
            </a:r>
            <a:r>
              <a:rPr lang="en-US" sz="900" b="0" i="0" dirty="0">
                <a:solidFill>
                  <a:srgbClr val="212121"/>
                </a:solidFill>
                <a:effectLst/>
                <a:latin typeface="+mn-lt"/>
              </a:rPr>
              <a:t> </a:t>
            </a:r>
            <a:r>
              <a:rPr lang="en-US" sz="900" b="0" i="0" dirty="0" err="1">
                <a:solidFill>
                  <a:srgbClr val="212121"/>
                </a:solidFill>
                <a:effectLst/>
                <a:latin typeface="+mn-lt"/>
              </a:rPr>
              <a:t>bahwa</a:t>
            </a:r>
            <a:r>
              <a:rPr lang="en-US" sz="900" b="0" i="0" dirty="0">
                <a:solidFill>
                  <a:srgbClr val="212121"/>
                </a:solidFill>
                <a:effectLst/>
                <a:latin typeface="+mn-lt"/>
              </a:rPr>
              <a:t> </a:t>
            </a:r>
            <a:r>
              <a:rPr lang="en-US" sz="900" b="0" i="0" dirty="0" err="1">
                <a:solidFill>
                  <a:srgbClr val="212121"/>
                </a:solidFill>
                <a:effectLst/>
                <a:latin typeface="+mn-lt"/>
              </a:rPr>
              <a:t>pelanggan</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banyak</a:t>
            </a:r>
            <a:r>
              <a:rPr lang="en-US" sz="900" b="0" i="0" dirty="0">
                <a:solidFill>
                  <a:srgbClr val="212121"/>
                </a:solidFill>
                <a:effectLst/>
                <a:latin typeface="+mn-lt"/>
              </a:rPr>
              <a:t> </a:t>
            </a:r>
            <a:r>
              <a:rPr lang="en-US" sz="900" b="0" i="0" dirty="0" err="1">
                <a:solidFill>
                  <a:srgbClr val="212121"/>
                </a:solidFill>
                <a:effectLst/>
                <a:latin typeface="+mn-lt"/>
              </a:rPr>
              <a:t>melakukan</a:t>
            </a:r>
            <a:r>
              <a:rPr lang="en-US" sz="900" b="0" i="0" dirty="0">
                <a:solidFill>
                  <a:srgbClr val="212121"/>
                </a:solidFill>
                <a:effectLst/>
                <a:latin typeface="+mn-lt"/>
              </a:rPr>
              <a:t> </a:t>
            </a:r>
            <a:r>
              <a:rPr lang="en-US" sz="900" b="0" i="0" dirty="0" err="1">
                <a:solidFill>
                  <a:srgbClr val="212121"/>
                </a:solidFill>
                <a:effectLst/>
                <a:latin typeface="+mn-lt"/>
              </a:rPr>
              <a:t>pembelian</a:t>
            </a:r>
            <a:r>
              <a:rPr lang="en-US" sz="900" b="0" i="0" dirty="0">
                <a:solidFill>
                  <a:srgbClr val="212121"/>
                </a:solidFill>
                <a:effectLst/>
                <a:latin typeface="+mn-lt"/>
              </a:rPr>
              <a:t> </a:t>
            </a:r>
            <a:r>
              <a:rPr lang="en-US" sz="900" b="0" i="0" dirty="0" err="1">
                <a:solidFill>
                  <a:srgbClr val="212121"/>
                </a:solidFill>
                <a:effectLst/>
                <a:latin typeface="+mn-lt"/>
              </a:rPr>
              <a:t>melalui</a:t>
            </a:r>
            <a:r>
              <a:rPr lang="en-US" sz="900" b="0" i="0" dirty="0">
                <a:solidFill>
                  <a:srgbClr val="212121"/>
                </a:solidFill>
                <a:effectLst/>
                <a:latin typeface="+mn-lt"/>
              </a:rPr>
              <a:t> </a:t>
            </a:r>
            <a:r>
              <a:rPr lang="en-US" sz="900" b="0" i="0" dirty="0" err="1">
                <a:solidFill>
                  <a:srgbClr val="212121"/>
                </a:solidFill>
                <a:effectLst/>
                <a:latin typeface="+mn-lt"/>
              </a:rPr>
              <a:t>katalog</a:t>
            </a:r>
            <a:r>
              <a:rPr lang="en-US" sz="900" b="0" i="0" dirty="0">
                <a:solidFill>
                  <a:srgbClr val="212121"/>
                </a:solidFill>
                <a:effectLst/>
                <a:latin typeface="+mn-lt"/>
              </a:rPr>
              <a:t> dan di </a:t>
            </a:r>
            <a:r>
              <a:rPr lang="en-US" sz="900" b="0" i="0" dirty="0" err="1">
                <a:solidFill>
                  <a:srgbClr val="212121"/>
                </a:solidFill>
                <a:effectLst/>
                <a:latin typeface="+mn-lt"/>
              </a:rPr>
              <a:t>toko</a:t>
            </a:r>
            <a:r>
              <a:rPr lang="en-US" sz="900" b="0" i="0" dirty="0">
                <a:solidFill>
                  <a:srgbClr val="212121"/>
                </a:solidFill>
                <a:effectLst/>
                <a:latin typeface="+mn-lt"/>
              </a:rPr>
              <a:t>.</a:t>
            </a:r>
          </a:p>
          <a:p>
            <a:pPr marL="171450" indent="-171450" algn="l">
              <a:buFont typeface="Arial" panose="020B0604020202020204" pitchFamily="34" charset="0"/>
              <a:buChar char="•"/>
            </a:pPr>
            <a:endParaRPr lang="en-US" sz="900" dirty="0">
              <a:solidFill>
                <a:srgbClr val="212121"/>
              </a:solidFill>
              <a:latin typeface="+mn-lt"/>
            </a:endParaRPr>
          </a:p>
          <a:p>
            <a:pPr marL="171450" indent="-171450" algn="l">
              <a:buFont typeface="Arial" panose="020B0604020202020204" pitchFamily="34" charset="0"/>
              <a:buChar char="•"/>
            </a:pPr>
            <a:r>
              <a:rPr lang="en-US" sz="900" b="0" i="0" dirty="0">
                <a:solidFill>
                  <a:srgbClr val="212121"/>
                </a:solidFill>
                <a:effectLst/>
                <a:latin typeface="+mn-lt"/>
              </a:rPr>
              <a:t>Feature </a:t>
            </a:r>
            <a:r>
              <a:rPr lang="en-US" sz="900" b="1" i="0" dirty="0" err="1">
                <a:solidFill>
                  <a:srgbClr val="212121"/>
                </a:solidFill>
                <a:effectLst/>
                <a:latin typeface="+mn-lt"/>
              </a:rPr>
              <a:t>Total_Accepted_Campaigns</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korelasi</a:t>
            </a:r>
            <a:r>
              <a:rPr lang="en-US" sz="900" b="0" i="0" dirty="0">
                <a:solidFill>
                  <a:srgbClr val="212121"/>
                </a:solidFill>
                <a:effectLst/>
                <a:latin typeface="+mn-lt"/>
              </a:rPr>
              <a:t> </a:t>
            </a:r>
            <a:r>
              <a:rPr lang="en-US" sz="900" b="0" i="0" dirty="0" err="1">
                <a:solidFill>
                  <a:srgbClr val="212121"/>
                </a:solidFill>
                <a:effectLst/>
                <a:latin typeface="+mn-lt"/>
              </a:rPr>
              <a:t>positif</a:t>
            </a:r>
            <a:r>
              <a:rPr lang="en-US" sz="900" b="0" i="0" dirty="0">
                <a:solidFill>
                  <a:srgbClr val="212121"/>
                </a:solidFill>
                <a:effectLst/>
                <a:latin typeface="+mn-lt"/>
              </a:rPr>
              <a:t> </a:t>
            </a:r>
            <a:r>
              <a:rPr lang="en-US" sz="900" b="0" i="0" dirty="0" err="1">
                <a:solidFill>
                  <a:srgbClr val="212121"/>
                </a:solidFill>
                <a:effectLst/>
                <a:latin typeface="+mn-lt"/>
              </a:rPr>
              <a:t>dengan</a:t>
            </a:r>
            <a:r>
              <a:rPr lang="en-US" sz="900" b="0" i="0" dirty="0">
                <a:solidFill>
                  <a:srgbClr val="212121"/>
                </a:solidFill>
                <a:effectLst/>
                <a:latin typeface="+mn-lt"/>
              </a:rPr>
              <a:t> </a:t>
            </a:r>
            <a:r>
              <a:rPr lang="en-US" sz="900" b="1" i="0" dirty="0" err="1">
                <a:solidFill>
                  <a:srgbClr val="212121"/>
                </a:solidFill>
                <a:effectLst/>
                <a:latin typeface="+mn-lt"/>
              </a:rPr>
              <a:t>Conversion_Rate</a:t>
            </a:r>
            <a:r>
              <a:rPr lang="en-US" sz="900" b="0" i="0" dirty="0">
                <a:solidFill>
                  <a:srgbClr val="212121"/>
                </a:solidFill>
                <a:effectLst/>
                <a:latin typeface="+mn-lt"/>
              </a:rPr>
              <a:t> dan </a:t>
            </a:r>
            <a:r>
              <a:rPr lang="en-US" sz="900" b="1" i="0" dirty="0">
                <a:solidFill>
                  <a:srgbClr val="212121"/>
                </a:solidFill>
                <a:effectLst/>
                <a:latin typeface="+mn-lt"/>
              </a:rPr>
              <a:t>Response</a:t>
            </a:r>
            <a:r>
              <a:rPr lang="en-US" sz="900" b="0" i="0" dirty="0">
                <a:solidFill>
                  <a:srgbClr val="212121"/>
                </a:solidFill>
                <a:effectLst/>
                <a:latin typeface="+mn-lt"/>
              </a:rPr>
              <a:t>, </a:t>
            </a:r>
            <a:r>
              <a:rPr lang="en-US" sz="900" b="0" i="0" dirty="0" err="1">
                <a:solidFill>
                  <a:srgbClr val="212121"/>
                </a:solidFill>
                <a:effectLst/>
                <a:latin typeface="+mn-lt"/>
              </a:rPr>
              <a:t>menunjukkan</a:t>
            </a:r>
            <a:r>
              <a:rPr lang="en-US" sz="900" b="0" i="0" dirty="0">
                <a:solidFill>
                  <a:srgbClr val="212121"/>
                </a:solidFill>
                <a:effectLst/>
                <a:latin typeface="+mn-lt"/>
              </a:rPr>
              <a:t> </a:t>
            </a:r>
            <a:r>
              <a:rPr lang="en-US" sz="900" b="0" i="0" dirty="0" err="1">
                <a:solidFill>
                  <a:srgbClr val="212121"/>
                </a:solidFill>
                <a:effectLst/>
                <a:latin typeface="+mn-lt"/>
              </a:rPr>
              <a:t>bahwa</a:t>
            </a:r>
            <a:r>
              <a:rPr lang="en-US" sz="900" b="0" i="0" dirty="0">
                <a:solidFill>
                  <a:srgbClr val="212121"/>
                </a:solidFill>
                <a:effectLst/>
                <a:latin typeface="+mn-lt"/>
              </a:rPr>
              <a:t> </a:t>
            </a:r>
            <a:r>
              <a:rPr lang="en-US" sz="900" b="0" i="0" dirty="0" err="1">
                <a:solidFill>
                  <a:srgbClr val="212121"/>
                </a:solidFill>
                <a:effectLst/>
                <a:latin typeface="+mn-lt"/>
              </a:rPr>
              <a:t>pelanggan</a:t>
            </a:r>
            <a:r>
              <a:rPr lang="en-US" sz="900" b="0" i="0" dirty="0">
                <a:solidFill>
                  <a:srgbClr val="212121"/>
                </a:solidFill>
                <a:effectLst/>
                <a:latin typeface="+mn-lt"/>
              </a:rPr>
              <a:t> yang </a:t>
            </a:r>
            <a:r>
              <a:rPr lang="en-US" sz="900" b="0" i="0" dirty="0" err="1">
                <a:solidFill>
                  <a:srgbClr val="212121"/>
                </a:solidFill>
                <a:effectLst/>
                <a:latin typeface="+mn-lt"/>
              </a:rPr>
              <a:t>menerima</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banyak</a:t>
            </a:r>
            <a:r>
              <a:rPr lang="en-US" sz="900" b="0" i="0" dirty="0">
                <a:solidFill>
                  <a:srgbClr val="212121"/>
                </a:solidFill>
                <a:effectLst/>
                <a:latin typeface="+mn-lt"/>
              </a:rPr>
              <a:t> </a:t>
            </a:r>
            <a:r>
              <a:rPr lang="en-US" sz="900" b="0" i="0" dirty="0" err="1">
                <a:solidFill>
                  <a:srgbClr val="212121"/>
                </a:solidFill>
                <a:effectLst/>
                <a:latin typeface="+mn-lt"/>
              </a:rPr>
              <a:t>penawaran</a:t>
            </a:r>
            <a:r>
              <a:rPr lang="en-US" sz="900" b="0" i="0" dirty="0">
                <a:solidFill>
                  <a:srgbClr val="212121"/>
                </a:solidFill>
                <a:effectLst/>
                <a:latin typeface="+mn-lt"/>
              </a:rPr>
              <a:t> </a:t>
            </a:r>
            <a:r>
              <a:rPr lang="en-US" sz="900" b="0" i="0" dirty="0" err="1">
                <a:solidFill>
                  <a:srgbClr val="212121"/>
                </a:solidFill>
                <a:effectLst/>
                <a:latin typeface="+mn-lt"/>
              </a:rPr>
              <a:t>cenderung</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tingkat</a:t>
            </a:r>
            <a:r>
              <a:rPr lang="en-US" sz="900" b="0" i="0" dirty="0">
                <a:solidFill>
                  <a:srgbClr val="212121"/>
                </a:solidFill>
                <a:effectLst/>
                <a:latin typeface="+mn-lt"/>
              </a:rPr>
              <a:t> </a:t>
            </a:r>
            <a:r>
              <a:rPr lang="en-US" sz="900" b="0" i="0" dirty="0" err="1">
                <a:solidFill>
                  <a:srgbClr val="212121"/>
                </a:solidFill>
                <a:effectLst/>
                <a:latin typeface="+mn-lt"/>
              </a:rPr>
              <a:t>konversi</a:t>
            </a:r>
            <a:r>
              <a:rPr lang="en-US" sz="900" b="0" i="0" dirty="0">
                <a:solidFill>
                  <a:srgbClr val="212121"/>
                </a:solidFill>
                <a:effectLst/>
                <a:latin typeface="+mn-lt"/>
              </a:rPr>
              <a:t> yang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tinggi</a:t>
            </a:r>
            <a:r>
              <a:rPr lang="en-US" sz="900" b="0" i="0" dirty="0">
                <a:solidFill>
                  <a:srgbClr val="212121"/>
                </a:solidFill>
                <a:effectLst/>
                <a:latin typeface="+mn-lt"/>
              </a:rPr>
              <a:t>.</a:t>
            </a:r>
          </a:p>
          <a:p>
            <a:pPr marL="171450" indent="-171450" algn="l">
              <a:buFont typeface="Arial" panose="020B0604020202020204" pitchFamily="34" charset="0"/>
              <a:buChar char="•"/>
            </a:pPr>
            <a:endParaRPr lang="en-US" sz="900" dirty="0">
              <a:solidFill>
                <a:srgbClr val="212121"/>
              </a:solidFill>
              <a:latin typeface="+mn-lt"/>
            </a:endParaRPr>
          </a:p>
          <a:p>
            <a:pPr marL="171450" indent="-171450" algn="l">
              <a:buFont typeface="Arial" panose="020B0604020202020204" pitchFamily="34" charset="0"/>
              <a:buChar char="•"/>
            </a:pPr>
            <a:r>
              <a:rPr lang="en-US" sz="900" b="0" i="0" dirty="0">
                <a:solidFill>
                  <a:srgbClr val="212121"/>
                </a:solidFill>
                <a:effectLst/>
                <a:latin typeface="+mn-lt"/>
              </a:rPr>
              <a:t>Feature </a:t>
            </a:r>
            <a:r>
              <a:rPr lang="en-US" sz="900" b="1" i="0" dirty="0">
                <a:solidFill>
                  <a:srgbClr val="212121"/>
                </a:solidFill>
                <a:effectLst/>
                <a:latin typeface="+mn-lt"/>
              </a:rPr>
              <a:t>Age</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korelasi</a:t>
            </a:r>
            <a:r>
              <a:rPr lang="en-US" sz="900" b="0" i="0" dirty="0">
                <a:solidFill>
                  <a:srgbClr val="212121"/>
                </a:solidFill>
                <a:effectLst/>
                <a:latin typeface="+mn-lt"/>
              </a:rPr>
              <a:t> </a:t>
            </a:r>
            <a:r>
              <a:rPr lang="en-US" sz="900" b="0" i="0" dirty="0" err="1">
                <a:solidFill>
                  <a:srgbClr val="212121"/>
                </a:solidFill>
                <a:effectLst/>
                <a:latin typeface="+mn-lt"/>
              </a:rPr>
              <a:t>negatif</a:t>
            </a:r>
            <a:r>
              <a:rPr lang="en-US" sz="900" b="0" i="0" dirty="0">
                <a:solidFill>
                  <a:srgbClr val="212121"/>
                </a:solidFill>
                <a:effectLst/>
                <a:latin typeface="+mn-lt"/>
              </a:rPr>
              <a:t> </a:t>
            </a:r>
            <a:r>
              <a:rPr lang="en-US" sz="900" b="0" i="0" dirty="0" err="1">
                <a:solidFill>
                  <a:srgbClr val="212121"/>
                </a:solidFill>
                <a:effectLst/>
                <a:latin typeface="+mn-lt"/>
              </a:rPr>
              <a:t>dengan</a:t>
            </a:r>
            <a:r>
              <a:rPr lang="en-US" sz="900" b="0" i="0" dirty="0">
                <a:solidFill>
                  <a:srgbClr val="212121"/>
                </a:solidFill>
                <a:effectLst/>
                <a:latin typeface="+mn-lt"/>
              </a:rPr>
              <a:t> </a:t>
            </a:r>
            <a:r>
              <a:rPr lang="en-US" sz="900" b="1" i="0" dirty="0" err="1">
                <a:solidFill>
                  <a:srgbClr val="212121"/>
                </a:solidFill>
                <a:effectLst/>
                <a:latin typeface="+mn-lt"/>
              </a:rPr>
              <a:t>Kidhome</a:t>
            </a:r>
            <a:r>
              <a:rPr lang="en-US" sz="900" b="0" i="0" dirty="0">
                <a:solidFill>
                  <a:srgbClr val="212121"/>
                </a:solidFill>
                <a:effectLst/>
                <a:latin typeface="+mn-lt"/>
              </a:rPr>
              <a:t> dan </a:t>
            </a:r>
            <a:r>
              <a:rPr lang="en-US" sz="900" b="1" i="0" dirty="0" err="1">
                <a:solidFill>
                  <a:srgbClr val="212121"/>
                </a:solidFill>
                <a:effectLst/>
                <a:latin typeface="+mn-lt"/>
              </a:rPr>
              <a:t>Teenhome</a:t>
            </a:r>
            <a:r>
              <a:rPr lang="en-US" sz="900" b="0" i="0" dirty="0">
                <a:solidFill>
                  <a:srgbClr val="212121"/>
                </a:solidFill>
                <a:effectLst/>
                <a:latin typeface="+mn-lt"/>
              </a:rPr>
              <a:t>, yang </a:t>
            </a:r>
            <a:r>
              <a:rPr lang="en-US" sz="900" b="0" i="0" dirty="0" err="1">
                <a:solidFill>
                  <a:srgbClr val="212121"/>
                </a:solidFill>
                <a:effectLst/>
                <a:latin typeface="+mn-lt"/>
              </a:rPr>
              <a:t>mungkin</a:t>
            </a:r>
            <a:r>
              <a:rPr lang="en-US" sz="900" b="0" i="0" dirty="0">
                <a:solidFill>
                  <a:srgbClr val="212121"/>
                </a:solidFill>
                <a:effectLst/>
                <a:latin typeface="+mn-lt"/>
              </a:rPr>
              <a:t> </a:t>
            </a:r>
            <a:r>
              <a:rPr lang="en-US" sz="900" b="0" i="0" dirty="0" err="1">
                <a:solidFill>
                  <a:srgbClr val="212121"/>
                </a:solidFill>
                <a:effectLst/>
                <a:latin typeface="+mn-lt"/>
              </a:rPr>
              <a:t>menunjukkan</a:t>
            </a:r>
            <a:r>
              <a:rPr lang="en-US" sz="900" b="0" i="0" dirty="0">
                <a:solidFill>
                  <a:srgbClr val="212121"/>
                </a:solidFill>
                <a:effectLst/>
                <a:latin typeface="+mn-lt"/>
              </a:rPr>
              <a:t> </a:t>
            </a:r>
            <a:r>
              <a:rPr lang="en-US" sz="900" b="0" i="0" dirty="0" err="1">
                <a:solidFill>
                  <a:srgbClr val="212121"/>
                </a:solidFill>
                <a:effectLst/>
                <a:latin typeface="+mn-lt"/>
              </a:rPr>
              <a:t>bahwa</a:t>
            </a:r>
            <a:r>
              <a:rPr lang="en-US" sz="900" b="0" i="0" dirty="0">
                <a:solidFill>
                  <a:srgbClr val="212121"/>
                </a:solidFill>
                <a:effectLst/>
                <a:latin typeface="+mn-lt"/>
              </a:rPr>
              <a:t> </a:t>
            </a:r>
            <a:r>
              <a:rPr lang="en-US" sz="900" b="0" i="0" dirty="0" err="1">
                <a:solidFill>
                  <a:srgbClr val="212121"/>
                </a:solidFill>
                <a:effectLst/>
                <a:latin typeface="+mn-lt"/>
              </a:rPr>
              <a:t>pelanggan</a:t>
            </a:r>
            <a:r>
              <a:rPr lang="en-US" sz="900" b="0" i="0" dirty="0">
                <a:solidFill>
                  <a:srgbClr val="212121"/>
                </a:solidFill>
                <a:effectLst/>
                <a:latin typeface="+mn-lt"/>
              </a:rPr>
              <a:t> yang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muda</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cenderung</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anak-anak</a:t>
            </a:r>
            <a:r>
              <a:rPr lang="en-US" sz="900" b="0" i="0" dirty="0">
                <a:solidFill>
                  <a:srgbClr val="212121"/>
                </a:solidFill>
                <a:effectLst/>
                <a:latin typeface="+mn-lt"/>
              </a:rPr>
              <a:t> </a:t>
            </a:r>
            <a:r>
              <a:rPr lang="en-US" sz="900" b="0" i="0" dirty="0" err="1">
                <a:solidFill>
                  <a:srgbClr val="212121"/>
                </a:solidFill>
                <a:effectLst/>
                <a:latin typeface="+mn-lt"/>
              </a:rPr>
              <a:t>atau</a:t>
            </a:r>
            <a:r>
              <a:rPr lang="en-US" sz="900" b="0" i="0" dirty="0">
                <a:solidFill>
                  <a:srgbClr val="212121"/>
                </a:solidFill>
                <a:effectLst/>
                <a:latin typeface="+mn-lt"/>
              </a:rPr>
              <a:t> </a:t>
            </a:r>
            <a:r>
              <a:rPr lang="en-US" sz="900" b="0" i="0" dirty="0" err="1">
                <a:solidFill>
                  <a:srgbClr val="212121"/>
                </a:solidFill>
                <a:effectLst/>
                <a:latin typeface="+mn-lt"/>
              </a:rPr>
              <a:t>remaja</a:t>
            </a:r>
            <a:r>
              <a:rPr lang="en-US" sz="900" b="0" i="0" dirty="0">
                <a:solidFill>
                  <a:srgbClr val="212121"/>
                </a:solidFill>
                <a:effectLst/>
                <a:latin typeface="+mn-lt"/>
              </a:rPr>
              <a:t> di </a:t>
            </a:r>
            <a:r>
              <a:rPr lang="en-US" sz="900" b="0" i="0" dirty="0" err="1">
                <a:solidFill>
                  <a:srgbClr val="212121"/>
                </a:solidFill>
                <a:effectLst/>
                <a:latin typeface="+mn-lt"/>
              </a:rPr>
              <a:t>rumah</a:t>
            </a:r>
            <a:r>
              <a:rPr lang="en-US" sz="900" b="0" i="0" dirty="0">
                <a:solidFill>
                  <a:srgbClr val="212121"/>
                </a:solidFill>
                <a:effectLst/>
                <a:latin typeface="+mn-lt"/>
              </a:rPr>
              <a:t>.</a:t>
            </a:r>
          </a:p>
          <a:p>
            <a:pPr marL="171450" indent="-171450" algn="l">
              <a:buFont typeface="Arial" panose="020B0604020202020204" pitchFamily="34" charset="0"/>
              <a:buChar char="•"/>
            </a:pPr>
            <a:endParaRPr lang="en-US" sz="900" dirty="0">
              <a:solidFill>
                <a:srgbClr val="212121"/>
              </a:solidFill>
              <a:latin typeface="+mn-lt"/>
            </a:endParaRPr>
          </a:p>
          <a:p>
            <a:pPr marL="171450" indent="-171450" algn="l">
              <a:buFont typeface="Arial" panose="020B0604020202020204" pitchFamily="34" charset="0"/>
              <a:buChar char="•"/>
            </a:pPr>
            <a:r>
              <a:rPr lang="en-US" sz="900" b="0" i="0" dirty="0">
                <a:solidFill>
                  <a:srgbClr val="212121"/>
                </a:solidFill>
                <a:effectLst/>
                <a:latin typeface="+mn-lt"/>
              </a:rPr>
              <a:t>Feature </a:t>
            </a:r>
            <a:r>
              <a:rPr lang="en-US" sz="900" b="1" i="0" dirty="0" err="1">
                <a:solidFill>
                  <a:srgbClr val="212121"/>
                </a:solidFill>
                <a:effectLst/>
                <a:latin typeface="+mn-lt"/>
              </a:rPr>
              <a:t>NumWebVisitsMonth</a:t>
            </a:r>
            <a:r>
              <a:rPr lang="en-US" sz="900" b="0" i="0" dirty="0">
                <a:solidFill>
                  <a:srgbClr val="212121"/>
                </a:solidFill>
                <a:effectLst/>
                <a:latin typeface="+mn-lt"/>
              </a:rPr>
              <a:t> </a:t>
            </a:r>
            <a:r>
              <a:rPr lang="en-US" sz="900" b="0" i="0" dirty="0" err="1">
                <a:solidFill>
                  <a:srgbClr val="212121"/>
                </a:solidFill>
                <a:effectLst/>
                <a:latin typeface="+mn-lt"/>
              </a:rPr>
              <a:t>memiliki</a:t>
            </a:r>
            <a:r>
              <a:rPr lang="en-US" sz="900" b="0" i="0" dirty="0">
                <a:solidFill>
                  <a:srgbClr val="212121"/>
                </a:solidFill>
                <a:effectLst/>
                <a:latin typeface="+mn-lt"/>
              </a:rPr>
              <a:t> </a:t>
            </a:r>
            <a:r>
              <a:rPr lang="en-US" sz="900" b="0" i="0" dirty="0" err="1">
                <a:solidFill>
                  <a:srgbClr val="212121"/>
                </a:solidFill>
                <a:effectLst/>
                <a:latin typeface="+mn-lt"/>
              </a:rPr>
              <a:t>korelasi</a:t>
            </a:r>
            <a:r>
              <a:rPr lang="en-US" sz="900" b="0" i="0" dirty="0">
                <a:solidFill>
                  <a:srgbClr val="212121"/>
                </a:solidFill>
                <a:effectLst/>
                <a:latin typeface="+mn-lt"/>
              </a:rPr>
              <a:t> </a:t>
            </a:r>
            <a:r>
              <a:rPr lang="en-US" sz="900" b="0" i="0" dirty="0" err="1">
                <a:solidFill>
                  <a:srgbClr val="212121"/>
                </a:solidFill>
                <a:effectLst/>
                <a:latin typeface="+mn-lt"/>
              </a:rPr>
              <a:t>negatif</a:t>
            </a:r>
            <a:r>
              <a:rPr lang="en-US" sz="900" b="0" i="0" dirty="0">
                <a:solidFill>
                  <a:srgbClr val="212121"/>
                </a:solidFill>
                <a:effectLst/>
                <a:latin typeface="+mn-lt"/>
              </a:rPr>
              <a:t> </a:t>
            </a:r>
            <a:r>
              <a:rPr lang="en-US" sz="900" b="0" i="0" dirty="0" err="1">
                <a:solidFill>
                  <a:srgbClr val="212121"/>
                </a:solidFill>
                <a:effectLst/>
                <a:latin typeface="+mn-lt"/>
              </a:rPr>
              <a:t>dengan</a:t>
            </a:r>
            <a:r>
              <a:rPr lang="en-US" sz="900" b="0" i="0" dirty="0">
                <a:solidFill>
                  <a:srgbClr val="212121"/>
                </a:solidFill>
                <a:effectLst/>
                <a:latin typeface="+mn-lt"/>
              </a:rPr>
              <a:t> </a:t>
            </a:r>
            <a:r>
              <a:rPr lang="en-US" sz="900" b="1" i="0" dirty="0">
                <a:solidFill>
                  <a:srgbClr val="212121"/>
                </a:solidFill>
                <a:effectLst/>
                <a:latin typeface="+mn-lt"/>
              </a:rPr>
              <a:t>Income</a:t>
            </a:r>
            <a:r>
              <a:rPr lang="en-US" sz="900" b="0" i="0" dirty="0">
                <a:solidFill>
                  <a:srgbClr val="212121"/>
                </a:solidFill>
                <a:effectLst/>
                <a:latin typeface="+mn-lt"/>
              </a:rPr>
              <a:t> dan </a:t>
            </a:r>
            <a:r>
              <a:rPr lang="en-US" sz="900" b="1" i="0" dirty="0" err="1">
                <a:solidFill>
                  <a:srgbClr val="212121"/>
                </a:solidFill>
                <a:effectLst/>
                <a:latin typeface="+mn-lt"/>
              </a:rPr>
              <a:t>Total_Spending</a:t>
            </a:r>
            <a:r>
              <a:rPr lang="en-US" sz="900" b="0" i="0" dirty="0">
                <a:solidFill>
                  <a:srgbClr val="212121"/>
                </a:solidFill>
                <a:effectLst/>
                <a:latin typeface="+mn-lt"/>
              </a:rPr>
              <a:t>, </a:t>
            </a:r>
            <a:r>
              <a:rPr lang="en-US" sz="900" b="0" i="0" dirty="0" err="1">
                <a:solidFill>
                  <a:srgbClr val="212121"/>
                </a:solidFill>
                <a:effectLst/>
                <a:latin typeface="+mn-lt"/>
              </a:rPr>
              <a:t>diketahui</a:t>
            </a:r>
            <a:r>
              <a:rPr lang="en-US" sz="900" b="0" i="0" dirty="0">
                <a:solidFill>
                  <a:srgbClr val="212121"/>
                </a:solidFill>
                <a:effectLst/>
                <a:latin typeface="+mn-lt"/>
              </a:rPr>
              <a:t> </a:t>
            </a:r>
            <a:r>
              <a:rPr lang="en-US" sz="900" b="0" i="0" dirty="0" err="1">
                <a:solidFill>
                  <a:srgbClr val="212121"/>
                </a:solidFill>
                <a:effectLst/>
                <a:latin typeface="+mn-lt"/>
              </a:rPr>
              <a:t>bahwa</a:t>
            </a:r>
            <a:r>
              <a:rPr lang="en-US" sz="900" b="0" i="0" dirty="0">
                <a:solidFill>
                  <a:srgbClr val="212121"/>
                </a:solidFill>
                <a:effectLst/>
                <a:latin typeface="+mn-lt"/>
              </a:rPr>
              <a:t> </a:t>
            </a:r>
            <a:r>
              <a:rPr lang="en-US" sz="900" b="0" i="0" dirty="0" err="1">
                <a:solidFill>
                  <a:srgbClr val="212121"/>
                </a:solidFill>
                <a:effectLst/>
                <a:latin typeface="+mn-lt"/>
              </a:rPr>
              <a:t>pelanggan</a:t>
            </a:r>
            <a:r>
              <a:rPr lang="en-US" sz="900" b="0" i="0" dirty="0">
                <a:solidFill>
                  <a:srgbClr val="212121"/>
                </a:solidFill>
                <a:effectLst/>
                <a:latin typeface="+mn-lt"/>
              </a:rPr>
              <a:t> </a:t>
            </a:r>
            <a:r>
              <a:rPr lang="en-US" sz="900" b="0" i="0" dirty="0" err="1">
                <a:solidFill>
                  <a:srgbClr val="212121"/>
                </a:solidFill>
                <a:effectLst/>
                <a:latin typeface="+mn-lt"/>
              </a:rPr>
              <a:t>dengan</a:t>
            </a:r>
            <a:r>
              <a:rPr lang="en-US" sz="900" b="0" i="0" dirty="0">
                <a:solidFill>
                  <a:srgbClr val="212121"/>
                </a:solidFill>
                <a:effectLst/>
                <a:latin typeface="+mn-lt"/>
              </a:rPr>
              <a:t> </a:t>
            </a:r>
            <a:r>
              <a:rPr lang="en-US" sz="900" b="0" i="0" dirty="0" err="1">
                <a:solidFill>
                  <a:srgbClr val="212121"/>
                </a:solidFill>
                <a:effectLst/>
                <a:latin typeface="+mn-lt"/>
              </a:rPr>
              <a:t>pendapatan</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tinggi</a:t>
            </a:r>
            <a:r>
              <a:rPr lang="en-US" sz="900" b="0" i="0" dirty="0">
                <a:solidFill>
                  <a:srgbClr val="212121"/>
                </a:solidFill>
                <a:effectLst/>
                <a:latin typeface="+mn-lt"/>
              </a:rPr>
              <a:t> dan </a:t>
            </a:r>
            <a:r>
              <a:rPr lang="en-US" sz="900" b="0" i="0" dirty="0" err="1">
                <a:solidFill>
                  <a:srgbClr val="212121"/>
                </a:solidFill>
                <a:effectLst/>
                <a:latin typeface="+mn-lt"/>
              </a:rPr>
              <a:t>pengeluaran</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banyak</a:t>
            </a:r>
            <a:r>
              <a:rPr lang="en-US" sz="900" b="0" i="0" dirty="0">
                <a:solidFill>
                  <a:srgbClr val="212121"/>
                </a:solidFill>
                <a:effectLst/>
                <a:latin typeface="+mn-lt"/>
              </a:rPr>
              <a:t> </a:t>
            </a:r>
            <a:r>
              <a:rPr lang="en-US" sz="900" b="0" i="0" dirty="0" err="1">
                <a:solidFill>
                  <a:srgbClr val="212121"/>
                </a:solidFill>
                <a:effectLst/>
                <a:latin typeface="+mn-lt"/>
              </a:rPr>
              <a:t>cenderung</a:t>
            </a:r>
            <a:r>
              <a:rPr lang="en-US" sz="900" b="0" i="0" dirty="0">
                <a:solidFill>
                  <a:srgbClr val="212121"/>
                </a:solidFill>
                <a:effectLst/>
                <a:latin typeface="+mn-lt"/>
              </a:rPr>
              <a:t> </a:t>
            </a:r>
            <a:r>
              <a:rPr lang="en-US" sz="900" b="0" i="0" dirty="0" err="1">
                <a:solidFill>
                  <a:srgbClr val="212121"/>
                </a:solidFill>
                <a:effectLst/>
                <a:latin typeface="+mn-lt"/>
              </a:rPr>
              <a:t>mengunjungi</a:t>
            </a:r>
            <a:r>
              <a:rPr lang="en-US" sz="900" b="0" i="0" dirty="0">
                <a:solidFill>
                  <a:srgbClr val="212121"/>
                </a:solidFill>
                <a:effectLst/>
                <a:latin typeface="+mn-lt"/>
              </a:rPr>
              <a:t> situs web </a:t>
            </a:r>
            <a:r>
              <a:rPr lang="en-US" sz="900" b="0" i="0" dirty="0" err="1">
                <a:solidFill>
                  <a:srgbClr val="212121"/>
                </a:solidFill>
                <a:effectLst/>
                <a:latin typeface="+mn-lt"/>
              </a:rPr>
              <a:t>perusahaan</a:t>
            </a:r>
            <a:r>
              <a:rPr lang="en-US" sz="900" b="0" i="0" dirty="0">
                <a:solidFill>
                  <a:srgbClr val="212121"/>
                </a:solidFill>
                <a:effectLst/>
                <a:latin typeface="+mn-lt"/>
              </a:rPr>
              <a:t> </a:t>
            </a:r>
            <a:r>
              <a:rPr lang="en-US" sz="900" b="0" i="0" dirty="0" err="1">
                <a:solidFill>
                  <a:srgbClr val="212121"/>
                </a:solidFill>
                <a:effectLst/>
                <a:latin typeface="+mn-lt"/>
              </a:rPr>
              <a:t>lebih</a:t>
            </a:r>
            <a:r>
              <a:rPr lang="en-US" sz="900" b="0" i="0" dirty="0">
                <a:solidFill>
                  <a:srgbClr val="212121"/>
                </a:solidFill>
                <a:effectLst/>
                <a:latin typeface="+mn-lt"/>
              </a:rPr>
              <a:t> </a:t>
            </a:r>
            <a:r>
              <a:rPr lang="en-US" sz="900" b="0" i="0" dirty="0" err="1">
                <a:solidFill>
                  <a:srgbClr val="212121"/>
                </a:solidFill>
                <a:effectLst/>
                <a:latin typeface="+mn-lt"/>
              </a:rPr>
              <a:t>sedikit</a:t>
            </a:r>
            <a:r>
              <a:rPr lang="en-US" sz="900" b="0" i="0" dirty="0">
                <a:solidFill>
                  <a:srgbClr val="212121"/>
                </a:solidFill>
                <a:effectLst/>
                <a:latin typeface="+mn-lt"/>
              </a:rPr>
              <a:t>.</a:t>
            </a:r>
          </a:p>
        </p:txBody>
      </p:sp>
      <p:pic>
        <p:nvPicPr>
          <p:cNvPr id="3" name="Picture 2">
            <a:extLst>
              <a:ext uri="{FF2B5EF4-FFF2-40B4-BE49-F238E27FC236}">
                <a16:creationId xmlns:a16="http://schemas.microsoft.com/office/drawing/2014/main" id="{A2CF0C1E-ED2C-03D3-035A-551EA93E07E7}"/>
              </a:ext>
            </a:extLst>
          </p:cNvPr>
          <p:cNvPicPr>
            <a:picLocks noChangeAspect="1"/>
          </p:cNvPicPr>
          <p:nvPr/>
        </p:nvPicPr>
        <p:blipFill>
          <a:blip r:embed="rId4"/>
          <a:stretch>
            <a:fillRect/>
          </a:stretch>
        </p:blipFill>
        <p:spPr>
          <a:xfrm>
            <a:off x="264133" y="1283248"/>
            <a:ext cx="4191732" cy="3666452"/>
          </a:xfrm>
          <a:prstGeom prst="rect">
            <a:avLst/>
          </a:prstGeom>
          <a:ln>
            <a:solidFill>
              <a:schemeClr val="tx1"/>
            </a:solidFill>
          </a:ln>
        </p:spPr>
      </p:pic>
    </p:spTree>
    <p:extLst>
      <p:ext uri="{BB962C8B-B14F-4D97-AF65-F5344CB8AC3E}">
        <p14:creationId xmlns:p14="http://schemas.microsoft.com/office/powerpoint/2010/main" val="280511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274961" y="819693"/>
            <a:ext cx="8520600" cy="4098600"/>
          </a:xfrm>
          <a:prstGeom prst="rect">
            <a:avLst/>
          </a:prstGeom>
        </p:spPr>
        <p:txBody>
          <a:bodyPr spcFirstLastPara="1" wrap="square" lIns="91425" tIns="91425" rIns="91425" bIns="91425" anchor="t" anchorCtr="0">
            <a:normAutofit/>
          </a:bodyPr>
          <a:lstStyle/>
          <a:p>
            <a:pPr marL="933450" lvl="1">
              <a:lnSpc>
                <a:spcPct val="150000"/>
              </a:lnSpc>
              <a:buClr>
                <a:schemeClr val="dk1"/>
              </a:buClr>
              <a:buSzPts val="1500"/>
              <a:buFont typeface="+mj-lt"/>
              <a:buAutoNum type="arabicPeriod" startAt="3"/>
            </a:pPr>
            <a:r>
              <a:rPr lang="en-US" sz="1200" b="1" dirty="0">
                <a:solidFill>
                  <a:schemeClr val="dk1"/>
                </a:solidFill>
                <a:latin typeface="+mn-lt"/>
              </a:rPr>
              <a:t> Correlation of Total Spending with Total Transaction and Marital Status</a:t>
            </a:r>
          </a:p>
          <a:p>
            <a:pPr marL="1301750" lvl="2" indent="-228600">
              <a:lnSpc>
                <a:spcPct val="150000"/>
              </a:lnSpc>
              <a:buClr>
                <a:schemeClr val="dk1"/>
              </a:buClr>
              <a:buSzPts val="1500"/>
              <a:buFont typeface="+mj-lt"/>
              <a:buAutoNum type="arabicPeriod" startAt="3"/>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5977057" y="1424647"/>
            <a:ext cx="2584509" cy="2677656"/>
          </a:xfrm>
          <a:prstGeom prst="rect">
            <a:avLst/>
          </a:prstGeom>
          <a:noFill/>
        </p:spPr>
        <p:txBody>
          <a:bodyPr wrap="square">
            <a:spAutoFit/>
          </a:bodyPr>
          <a:lstStyle/>
          <a:p>
            <a:r>
              <a:rPr lang="en-US" sz="1200" dirty="0">
                <a:solidFill>
                  <a:schemeClr val="dk1"/>
                </a:solidFill>
                <a:latin typeface="+mn-lt"/>
              </a:rPr>
              <a:t>Key Takeaways:</a:t>
            </a:r>
          </a:p>
          <a:p>
            <a:pPr marL="171450" indent="-171450" algn="l">
              <a:buFont typeface="Arial" panose="020B0604020202020204" pitchFamily="34" charset="0"/>
              <a:buChar char="•"/>
            </a:pPr>
            <a:r>
              <a:rPr lang="en-US" sz="1200" b="0" i="0" dirty="0">
                <a:solidFill>
                  <a:srgbClr val="212121"/>
                </a:solidFill>
                <a:effectLst/>
                <a:highlight>
                  <a:srgbClr val="FFFFFF"/>
                </a:highlight>
                <a:latin typeface="+mn-lt"/>
              </a:rPr>
              <a:t>Total Transaction paling </a:t>
            </a:r>
            <a:r>
              <a:rPr lang="en-US" sz="1200" b="0" i="0" dirty="0" err="1">
                <a:solidFill>
                  <a:srgbClr val="212121"/>
                </a:solidFill>
                <a:effectLst/>
                <a:highlight>
                  <a:srgbClr val="FFFFFF"/>
                </a:highlight>
                <a:latin typeface="+mn-lt"/>
              </a:rPr>
              <a:t>banyak</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dilakukan</a:t>
            </a:r>
            <a:r>
              <a:rPr lang="en-US" sz="1200" b="0" i="0" dirty="0">
                <a:solidFill>
                  <a:srgbClr val="212121"/>
                </a:solidFill>
                <a:effectLst/>
                <a:highlight>
                  <a:srgbClr val="FFFFFF"/>
                </a:highlight>
                <a:latin typeface="+mn-lt"/>
              </a:rPr>
              <a:t> oleh customer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kategori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Menikah</a:t>
            </a:r>
            <a:endParaRPr lang="en-US" sz="1200" dirty="0">
              <a:solidFill>
                <a:srgbClr val="212121"/>
              </a:solidFill>
              <a:highlight>
                <a:srgbClr val="FFFFFF"/>
              </a:highlight>
              <a:latin typeface="+mn-lt"/>
            </a:endParaRPr>
          </a:p>
          <a:p>
            <a:pPr marL="171450" indent="-171450" algn="l">
              <a:buFont typeface="Arial" panose="020B0604020202020204" pitchFamily="34" charset="0"/>
              <a:buChar char="•"/>
            </a:pPr>
            <a:endParaRPr lang="en-US" sz="1200" b="0" i="0" dirty="0">
              <a:solidFill>
                <a:srgbClr val="212121"/>
              </a:solidFill>
              <a:effectLst/>
              <a:highlight>
                <a:srgbClr val="FFFFFF"/>
              </a:highlight>
              <a:latin typeface="+mn-lt"/>
            </a:endParaRPr>
          </a:p>
          <a:p>
            <a:pPr marL="171450" indent="-171450" algn="l">
              <a:buFont typeface="Arial" panose="020B0604020202020204" pitchFamily="34" charset="0"/>
              <a:buChar char="•"/>
            </a:pPr>
            <a:r>
              <a:rPr lang="en-US" sz="1200" b="0" i="0" dirty="0">
                <a:solidFill>
                  <a:srgbClr val="212121"/>
                </a:solidFill>
                <a:effectLst/>
                <a:highlight>
                  <a:srgbClr val="FFFFFF"/>
                </a:highlight>
                <a:latin typeface="+mn-lt"/>
              </a:rPr>
              <a:t>Total Spending </a:t>
            </a:r>
            <a:r>
              <a:rPr lang="en-US" sz="1200" b="0" i="0" dirty="0" err="1">
                <a:solidFill>
                  <a:srgbClr val="212121"/>
                </a:solidFill>
                <a:effectLst/>
                <a:highlight>
                  <a:srgbClr val="FFFFFF"/>
                </a:highlight>
                <a:latin typeface="+mn-lt"/>
              </a:rPr>
              <a:t>tertinggi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dilakukan</a:t>
            </a:r>
            <a:r>
              <a:rPr lang="en-US" sz="1200" b="0" i="0" dirty="0">
                <a:solidFill>
                  <a:srgbClr val="212121"/>
                </a:solidFill>
                <a:effectLst/>
                <a:highlight>
                  <a:srgbClr val="FFFFFF"/>
                </a:highlight>
                <a:latin typeface="+mn-lt"/>
              </a:rPr>
              <a:t> oleh customer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kategori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Menikah</a:t>
            </a:r>
            <a:endParaRPr lang="en-US" sz="1200" dirty="0">
              <a:solidFill>
                <a:srgbClr val="212121"/>
              </a:solidFill>
              <a:highlight>
                <a:srgbClr val="FFFFFF"/>
              </a:highlight>
              <a:latin typeface="+mn-lt"/>
            </a:endParaRPr>
          </a:p>
          <a:p>
            <a:pPr marL="171450" indent="-171450" algn="l">
              <a:buFont typeface="Arial" panose="020B0604020202020204" pitchFamily="34" charset="0"/>
              <a:buChar char="•"/>
            </a:pPr>
            <a:endParaRPr lang="en-US" sz="1200" b="0" i="0" dirty="0">
              <a:solidFill>
                <a:srgbClr val="212121"/>
              </a:solidFill>
              <a:effectLst/>
              <a:highlight>
                <a:srgbClr val="FFFFFF"/>
              </a:highlight>
              <a:latin typeface="+mn-lt"/>
            </a:endParaRPr>
          </a:p>
          <a:p>
            <a:pPr marL="171450" indent="-171450" algn="l">
              <a:buFont typeface="Arial" panose="020B0604020202020204" pitchFamily="34" charset="0"/>
              <a:buChar char="•"/>
            </a:pPr>
            <a:r>
              <a:rPr lang="en-US" sz="1200" b="0" i="0" dirty="0" err="1">
                <a:solidFill>
                  <a:srgbClr val="212121"/>
                </a:solidFill>
                <a:effectLst/>
                <a:highlight>
                  <a:srgbClr val="FFFFFF"/>
                </a:highlight>
                <a:latin typeface="+mn-lt"/>
              </a:rPr>
              <a:t>Sebaran</a:t>
            </a:r>
            <a:r>
              <a:rPr lang="en-US" sz="1200" b="0" i="0" dirty="0">
                <a:solidFill>
                  <a:srgbClr val="212121"/>
                </a:solidFill>
                <a:effectLst/>
                <a:highlight>
                  <a:srgbClr val="FFFFFF"/>
                </a:highlight>
                <a:latin typeface="+mn-lt"/>
              </a:rPr>
              <a:t> data sangat </a:t>
            </a:r>
            <a:r>
              <a:rPr lang="en-US" sz="1200" b="0" i="0" dirty="0" err="1">
                <a:solidFill>
                  <a:srgbClr val="212121"/>
                </a:solidFill>
                <a:effectLst/>
                <a:highlight>
                  <a:srgbClr val="FFFFFF"/>
                </a:highlight>
                <a:latin typeface="+mn-lt"/>
              </a:rPr>
              <a:t>variatif</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semua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kategori</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tersebar</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secara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cukup</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merata</a:t>
            </a:r>
            <a:r>
              <a:rPr lang="en-US" sz="1200" b="0" i="0" dirty="0">
                <a:solidFill>
                  <a:srgbClr val="212121"/>
                </a:solidFill>
                <a:effectLst/>
                <a:highlight>
                  <a:srgbClr val="FFFFFF"/>
                </a:highlight>
                <a:latin typeface="+mn-lt"/>
              </a:rPr>
              <a:t>. </a:t>
            </a:r>
            <a:r>
              <a:rPr lang="en-US" sz="1200" b="0" i="0" dirty="0" err="1">
                <a:solidFill>
                  <a:srgbClr val="212121"/>
                </a:solidFill>
                <a:effectLst/>
                <a:highlight>
                  <a:srgbClr val="FFFFFF"/>
                </a:highlight>
                <a:latin typeface="+mn-lt"/>
              </a:rPr>
              <a:t>dengan</a:t>
            </a:r>
            <a:r>
              <a:rPr lang="en-US" sz="1200" b="0" i="0" dirty="0">
                <a:solidFill>
                  <a:srgbClr val="212121"/>
                </a:solidFill>
                <a:effectLst/>
                <a:highlight>
                  <a:srgbClr val="FFFFFF"/>
                </a:highlight>
                <a:latin typeface="+mn-lt"/>
              </a:rPr>
              <a:t> total transaction </a:t>
            </a:r>
            <a:r>
              <a:rPr lang="en-US" sz="1200" b="0" i="0" dirty="0" err="1">
                <a:solidFill>
                  <a:srgbClr val="212121"/>
                </a:solidFill>
                <a:effectLst/>
                <a:highlight>
                  <a:srgbClr val="FFFFFF"/>
                </a:highlight>
                <a:latin typeface="+mn-lt"/>
              </a:rPr>
              <a:t>berada</a:t>
            </a:r>
            <a:r>
              <a:rPr lang="en-US" sz="1200" b="0" i="0" dirty="0">
                <a:solidFill>
                  <a:srgbClr val="212121"/>
                </a:solidFill>
                <a:effectLst/>
                <a:highlight>
                  <a:srgbClr val="FFFFFF"/>
                </a:highlight>
                <a:latin typeface="+mn-lt"/>
              </a:rPr>
              <a:t> pada </a:t>
            </a:r>
            <a:r>
              <a:rPr lang="en-US" sz="1200" b="0" i="0" dirty="0" err="1">
                <a:solidFill>
                  <a:srgbClr val="212121"/>
                </a:solidFill>
                <a:effectLst/>
                <a:highlight>
                  <a:srgbClr val="FFFFFF"/>
                </a:highlight>
                <a:latin typeface="+mn-lt"/>
              </a:rPr>
              <a:t>kisaran</a:t>
            </a:r>
            <a:r>
              <a:rPr lang="en-US" sz="1200" b="0" i="0" dirty="0">
                <a:solidFill>
                  <a:srgbClr val="212121"/>
                </a:solidFill>
                <a:effectLst/>
                <a:highlight>
                  <a:srgbClr val="FFFFFF"/>
                </a:highlight>
                <a:latin typeface="+mn-lt"/>
              </a:rPr>
              <a:t> 5-30 dan Total Spending 0 - 1.0</a:t>
            </a:r>
          </a:p>
        </p:txBody>
      </p:sp>
      <p:pic>
        <p:nvPicPr>
          <p:cNvPr id="4" name="Picture 3">
            <a:extLst>
              <a:ext uri="{FF2B5EF4-FFF2-40B4-BE49-F238E27FC236}">
                <a16:creationId xmlns:a16="http://schemas.microsoft.com/office/drawing/2014/main" id="{ED917729-E5A5-3C5C-B853-7D27A8877151}"/>
              </a:ext>
            </a:extLst>
          </p:cNvPr>
          <p:cNvPicPr>
            <a:picLocks noChangeAspect="1"/>
          </p:cNvPicPr>
          <p:nvPr/>
        </p:nvPicPr>
        <p:blipFill>
          <a:blip r:embed="rId4"/>
          <a:stretch>
            <a:fillRect/>
          </a:stretch>
        </p:blipFill>
        <p:spPr>
          <a:xfrm>
            <a:off x="1301764" y="1424647"/>
            <a:ext cx="4441298" cy="2888692"/>
          </a:xfrm>
          <a:prstGeom prst="rect">
            <a:avLst/>
          </a:prstGeom>
          <a:ln>
            <a:solidFill>
              <a:schemeClr val="tx1"/>
            </a:solidFill>
          </a:ln>
        </p:spPr>
      </p:pic>
    </p:spTree>
    <p:extLst>
      <p:ext uri="{BB962C8B-B14F-4D97-AF65-F5344CB8AC3E}">
        <p14:creationId xmlns:p14="http://schemas.microsoft.com/office/powerpoint/2010/main" val="1486169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274961" y="819693"/>
            <a:ext cx="8520600" cy="4098600"/>
          </a:xfrm>
          <a:prstGeom prst="rect">
            <a:avLst/>
          </a:prstGeom>
        </p:spPr>
        <p:txBody>
          <a:bodyPr spcFirstLastPara="1" wrap="square" lIns="91425" tIns="91425" rIns="91425" bIns="91425" anchor="t" anchorCtr="0">
            <a:normAutofit/>
          </a:bodyPr>
          <a:lstStyle/>
          <a:p>
            <a:pPr marL="933450" lvl="1">
              <a:lnSpc>
                <a:spcPct val="150000"/>
              </a:lnSpc>
              <a:buClr>
                <a:schemeClr val="dk1"/>
              </a:buClr>
              <a:buSzPts val="1500"/>
              <a:buFont typeface="+mj-lt"/>
              <a:buAutoNum type="arabicPeriod" startAt="4"/>
            </a:pPr>
            <a:r>
              <a:rPr lang="en-US" sz="1200" b="1" dirty="0">
                <a:solidFill>
                  <a:schemeClr val="dk1"/>
                </a:solidFill>
                <a:latin typeface="+mn-lt"/>
              </a:rPr>
              <a:t>Total Spending Based on Total Child</a:t>
            </a:r>
          </a:p>
          <a:p>
            <a:pPr marL="1301750" lvl="2" indent="-228600">
              <a:lnSpc>
                <a:spcPct val="150000"/>
              </a:lnSpc>
              <a:buClr>
                <a:schemeClr val="dk1"/>
              </a:buClr>
              <a:buSzPts val="1500"/>
              <a:buFont typeface="+mj-lt"/>
              <a:buAutoNum type="arabicPeriod" startAt="4"/>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5872679" y="1475249"/>
            <a:ext cx="2584509" cy="1754326"/>
          </a:xfrm>
          <a:prstGeom prst="rect">
            <a:avLst/>
          </a:prstGeom>
          <a:noFill/>
        </p:spPr>
        <p:txBody>
          <a:bodyPr wrap="square">
            <a:spAutoFit/>
          </a:bodyPr>
          <a:lstStyle/>
          <a:p>
            <a:r>
              <a:rPr lang="en-US" sz="1200" dirty="0">
                <a:solidFill>
                  <a:schemeClr val="dk1"/>
                </a:solidFill>
                <a:latin typeface="+mn-lt"/>
              </a:rPr>
              <a:t>Key Takeaways:</a:t>
            </a:r>
          </a:p>
          <a:p>
            <a:endParaRPr lang="en-US" sz="1200" dirty="0">
              <a:solidFill>
                <a:schemeClr val="dk1"/>
              </a:solidFill>
              <a:latin typeface="+mn-lt"/>
            </a:endParaRPr>
          </a:p>
          <a:p>
            <a:pPr marL="285750" indent="-285750" algn="l">
              <a:buFont typeface="Arial" panose="020B0604020202020204" pitchFamily="34" charset="0"/>
              <a:buChar char="•"/>
            </a:pPr>
            <a:r>
              <a:rPr lang="en-US" sz="1200" b="0" i="0" dirty="0">
                <a:solidFill>
                  <a:srgbClr val="212121"/>
                </a:solidFill>
                <a:effectLst/>
                <a:latin typeface="+mn-lt"/>
              </a:rPr>
              <a:t>Customer yang </a:t>
            </a:r>
            <a:r>
              <a:rPr lang="en-US" sz="1200" b="0" i="0" dirty="0" err="1">
                <a:solidFill>
                  <a:srgbClr val="212121"/>
                </a:solidFill>
                <a:effectLst/>
                <a:latin typeface="+mn-lt"/>
              </a:rPr>
              <a:t>sudah</a:t>
            </a:r>
            <a:r>
              <a:rPr lang="en-US" sz="1200" b="0" i="0" dirty="0">
                <a:solidFill>
                  <a:srgbClr val="212121"/>
                </a:solidFill>
                <a:effectLst/>
                <a:latin typeface="+mn-lt"/>
              </a:rPr>
              <a:t> </a:t>
            </a:r>
            <a:r>
              <a:rPr lang="en-US" sz="1200" b="0" i="0" dirty="0" err="1">
                <a:solidFill>
                  <a:srgbClr val="212121"/>
                </a:solidFill>
                <a:effectLst/>
                <a:latin typeface="+mn-lt"/>
              </a:rPr>
              <a:t>menikah</a:t>
            </a:r>
            <a:r>
              <a:rPr lang="en-US" sz="1200" b="0" i="0" dirty="0">
                <a:solidFill>
                  <a:srgbClr val="212121"/>
                </a:solidFill>
                <a:effectLst/>
                <a:latin typeface="+mn-lt"/>
              </a:rPr>
              <a:t> </a:t>
            </a:r>
            <a:r>
              <a:rPr lang="en-US" sz="1200" b="0" i="0" dirty="0" err="1">
                <a:solidFill>
                  <a:srgbClr val="212121"/>
                </a:solidFill>
                <a:effectLst/>
                <a:latin typeface="+mn-lt"/>
              </a:rPr>
              <a:t>tapi</a:t>
            </a:r>
            <a:r>
              <a:rPr lang="en-US" sz="1200" b="0" i="0" dirty="0">
                <a:solidFill>
                  <a:srgbClr val="212121"/>
                </a:solidFill>
                <a:effectLst/>
                <a:latin typeface="+mn-lt"/>
              </a:rPr>
              <a:t> </a:t>
            </a:r>
            <a:r>
              <a:rPr lang="en-US" sz="1200" b="0" i="0" dirty="0" err="1">
                <a:solidFill>
                  <a:srgbClr val="212121"/>
                </a:solidFill>
                <a:effectLst/>
                <a:latin typeface="+mn-lt"/>
              </a:rPr>
              <a:t>belum</a:t>
            </a:r>
            <a:r>
              <a:rPr lang="en-US" sz="1200" b="0" i="0" dirty="0">
                <a:solidFill>
                  <a:srgbClr val="212121"/>
                </a:solidFill>
                <a:effectLst/>
                <a:latin typeface="+mn-lt"/>
              </a:rPr>
              <a:t> punya </a:t>
            </a:r>
            <a:r>
              <a:rPr lang="en-US" sz="1200" b="0" i="0" dirty="0" err="1">
                <a:solidFill>
                  <a:srgbClr val="212121"/>
                </a:solidFill>
                <a:effectLst/>
                <a:latin typeface="+mn-lt"/>
              </a:rPr>
              <a:t>anak</a:t>
            </a:r>
            <a:r>
              <a:rPr lang="en-US" sz="1200" b="0" i="0" dirty="0">
                <a:solidFill>
                  <a:srgbClr val="212121"/>
                </a:solidFill>
                <a:effectLst/>
                <a:latin typeface="+mn-lt"/>
              </a:rPr>
              <a:t> (0) </a:t>
            </a:r>
            <a:r>
              <a:rPr lang="en-US" sz="1200" b="0" i="0" dirty="0" err="1">
                <a:solidFill>
                  <a:srgbClr val="212121"/>
                </a:solidFill>
                <a:effectLst/>
                <a:latin typeface="+mn-lt"/>
              </a:rPr>
              <a:t>lebih</a:t>
            </a:r>
            <a:r>
              <a:rPr lang="en-US" sz="1200" b="0" i="0" dirty="0">
                <a:solidFill>
                  <a:srgbClr val="212121"/>
                </a:solidFill>
                <a:effectLst/>
                <a:latin typeface="+mn-lt"/>
              </a:rPr>
              <a:t> </a:t>
            </a:r>
            <a:r>
              <a:rPr lang="en-US" sz="1200" b="0" i="0" dirty="0" err="1">
                <a:solidFill>
                  <a:srgbClr val="212121"/>
                </a:solidFill>
                <a:effectLst/>
                <a:latin typeface="+mn-lt"/>
              </a:rPr>
              <a:t>banyak</a:t>
            </a:r>
            <a:r>
              <a:rPr lang="en-US" sz="1200" b="0" i="0" dirty="0">
                <a:solidFill>
                  <a:srgbClr val="212121"/>
                </a:solidFill>
                <a:effectLst/>
                <a:latin typeface="+mn-lt"/>
              </a:rPr>
              <a:t> </a:t>
            </a:r>
            <a:r>
              <a:rPr lang="en-US" sz="1200" b="0" i="0" dirty="0" err="1">
                <a:solidFill>
                  <a:srgbClr val="212121"/>
                </a:solidFill>
                <a:effectLst/>
                <a:latin typeface="+mn-lt"/>
              </a:rPr>
              <a:t>pengeluarannya</a:t>
            </a:r>
            <a:r>
              <a:rPr lang="en-US" sz="1200" b="0" i="0" dirty="0">
                <a:solidFill>
                  <a:srgbClr val="212121"/>
                </a:solidFill>
                <a:effectLst/>
                <a:latin typeface="+mn-lt"/>
              </a:rPr>
              <a:t> </a:t>
            </a:r>
            <a:r>
              <a:rPr lang="en-US" sz="1200" b="0" i="0" dirty="0" err="1">
                <a:solidFill>
                  <a:srgbClr val="212121"/>
                </a:solidFill>
                <a:effectLst/>
                <a:latin typeface="+mn-lt"/>
              </a:rPr>
              <a:t>dibandingkan</a:t>
            </a:r>
            <a:r>
              <a:rPr lang="en-US" sz="1200" b="0" i="0" dirty="0">
                <a:solidFill>
                  <a:srgbClr val="212121"/>
                </a:solidFill>
                <a:effectLst/>
                <a:latin typeface="+mn-lt"/>
              </a:rPr>
              <a:t> yang </a:t>
            </a:r>
            <a:r>
              <a:rPr lang="en-US" sz="1200" b="0" i="0" dirty="0" err="1">
                <a:solidFill>
                  <a:srgbClr val="212121"/>
                </a:solidFill>
                <a:effectLst/>
                <a:latin typeface="+mn-lt"/>
              </a:rPr>
              <a:t>sudah</a:t>
            </a:r>
            <a:r>
              <a:rPr lang="en-US" sz="1200" b="0" i="0" dirty="0">
                <a:solidFill>
                  <a:srgbClr val="212121"/>
                </a:solidFill>
                <a:effectLst/>
                <a:latin typeface="+mn-lt"/>
              </a:rPr>
              <a:t> punya </a:t>
            </a:r>
            <a:r>
              <a:rPr lang="en-US" sz="1200" b="0" i="0" dirty="0" err="1">
                <a:solidFill>
                  <a:srgbClr val="212121"/>
                </a:solidFill>
                <a:effectLst/>
                <a:latin typeface="+mn-lt"/>
              </a:rPr>
              <a:t>anak</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banyak</a:t>
            </a:r>
            <a:r>
              <a:rPr lang="en-US" sz="1200" b="0" i="0" dirty="0">
                <a:solidFill>
                  <a:srgbClr val="212121"/>
                </a:solidFill>
                <a:effectLst/>
                <a:latin typeface="+mn-lt"/>
              </a:rPr>
              <a:t> </a:t>
            </a:r>
            <a:r>
              <a:rPr lang="en-US" sz="1200" b="0" i="0" dirty="0" err="1">
                <a:solidFill>
                  <a:srgbClr val="212121"/>
                </a:solidFill>
                <a:effectLst/>
                <a:latin typeface="+mn-lt"/>
              </a:rPr>
              <a:t>anak</a:t>
            </a:r>
            <a:r>
              <a:rPr lang="en-US" sz="1200" b="0" i="0" dirty="0">
                <a:solidFill>
                  <a:srgbClr val="212121"/>
                </a:solidFill>
                <a:effectLst/>
                <a:latin typeface="+mn-lt"/>
              </a:rPr>
              <a:t> yang </a:t>
            </a:r>
            <a:r>
              <a:rPr lang="en-US" sz="1200" b="0" i="0" dirty="0" err="1">
                <a:solidFill>
                  <a:srgbClr val="212121"/>
                </a:solidFill>
                <a:effectLst/>
                <a:latin typeface="+mn-lt"/>
              </a:rPr>
              <a:t>dimiliki</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sedikit</a:t>
            </a:r>
            <a:r>
              <a:rPr lang="en-US" sz="1200" b="0" i="0" dirty="0">
                <a:solidFill>
                  <a:srgbClr val="212121"/>
                </a:solidFill>
                <a:effectLst/>
                <a:latin typeface="+mn-lt"/>
              </a:rPr>
              <a:t> </a:t>
            </a:r>
            <a:r>
              <a:rPr lang="en-US" sz="1200" b="0" i="0" dirty="0" err="1">
                <a:solidFill>
                  <a:srgbClr val="212121"/>
                </a:solidFill>
                <a:effectLst/>
                <a:latin typeface="+mn-lt"/>
              </a:rPr>
              <a:t>pengeluarannya</a:t>
            </a:r>
            <a:r>
              <a:rPr lang="en-US" sz="1200" b="0" i="0" dirty="0">
                <a:solidFill>
                  <a:srgbClr val="212121"/>
                </a:solidFill>
                <a:effectLst/>
                <a:latin typeface="+mn-lt"/>
              </a:rPr>
              <a:t>.</a:t>
            </a:r>
          </a:p>
        </p:txBody>
      </p:sp>
      <p:pic>
        <p:nvPicPr>
          <p:cNvPr id="3" name="Picture 2">
            <a:extLst>
              <a:ext uri="{FF2B5EF4-FFF2-40B4-BE49-F238E27FC236}">
                <a16:creationId xmlns:a16="http://schemas.microsoft.com/office/drawing/2014/main" id="{C0E10870-3F18-15F1-3374-D6BE13122CDB}"/>
              </a:ext>
            </a:extLst>
          </p:cNvPr>
          <p:cNvPicPr>
            <a:picLocks noChangeAspect="1"/>
          </p:cNvPicPr>
          <p:nvPr/>
        </p:nvPicPr>
        <p:blipFill>
          <a:blip r:embed="rId4"/>
          <a:stretch>
            <a:fillRect/>
          </a:stretch>
        </p:blipFill>
        <p:spPr>
          <a:xfrm>
            <a:off x="1308392" y="1475249"/>
            <a:ext cx="4225914" cy="2638784"/>
          </a:xfrm>
          <a:prstGeom prst="rect">
            <a:avLst/>
          </a:prstGeom>
          <a:ln>
            <a:solidFill>
              <a:schemeClr val="tx1"/>
            </a:solidFill>
          </a:ln>
        </p:spPr>
      </p:pic>
    </p:spTree>
    <p:extLst>
      <p:ext uri="{BB962C8B-B14F-4D97-AF65-F5344CB8AC3E}">
        <p14:creationId xmlns:p14="http://schemas.microsoft.com/office/powerpoint/2010/main" val="2641165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274961" y="819693"/>
            <a:ext cx="8520600" cy="4098600"/>
          </a:xfrm>
          <a:prstGeom prst="rect">
            <a:avLst/>
          </a:prstGeom>
        </p:spPr>
        <p:txBody>
          <a:bodyPr spcFirstLastPara="1" wrap="square" lIns="91425" tIns="91425" rIns="91425" bIns="91425" anchor="t" anchorCtr="0">
            <a:normAutofit/>
          </a:bodyPr>
          <a:lstStyle/>
          <a:p>
            <a:pPr marL="933450" lvl="1">
              <a:lnSpc>
                <a:spcPct val="150000"/>
              </a:lnSpc>
              <a:buClr>
                <a:schemeClr val="dk1"/>
              </a:buClr>
              <a:buSzPts val="1500"/>
              <a:buFont typeface="+mj-lt"/>
              <a:buAutoNum type="arabicPeriod" startAt="5"/>
            </a:pPr>
            <a:r>
              <a:rPr lang="en-US" sz="1200" b="1" dirty="0">
                <a:solidFill>
                  <a:schemeClr val="dk1"/>
                </a:solidFill>
                <a:latin typeface="+mn-lt"/>
              </a:rPr>
              <a:t>Purchase Method</a:t>
            </a:r>
          </a:p>
          <a:p>
            <a:pPr marL="1301750" lvl="2" indent="-228600">
              <a:lnSpc>
                <a:spcPct val="150000"/>
              </a:lnSpc>
              <a:buClr>
                <a:schemeClr val="dk1"/>
              </a:buClr>
              <a:buSzPts val="1500"/>
              <a:buFont typeface="+mj-lt"/>
              <a:buAutoNum type="arabicPeriod" startAt="5"/>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5947739" y="1469411"/>
            <a:ext cx="2584509" cy="2308324"/>
          </a:xfrm>
          <a:prstGeom prst="rect">
            <a:avLst/>
          </a:prstGeom>
          <a:noFill/>
        </p:spPr>
        <p:txBody>
          <a:bodyPr wrap="square">
            <a:spAutoFit/>
          </a:bodyPr>
          <a:lstStyle/>
          <a:p>
            <a:r>
              <a:rPr lang="en-US" sz="1200" dirty="0">
                <a:solidFill>
                  <a:schemeClr val="dk1"/>
                </a:solidFill>
                <a:latin typeface="+mn-lt"/>
              </a:rPr>
              <a:t>Key Takeaways:</a:t>
            </a:r>
          </a:p>
          <a:p>
            <a:endParaRPr lang="en-US" sz="1200" dirty="0">
              <a:solidFill>
                <a:schemeClr val="dk1"/>
              </a:solidFill>
              <a:latin typeface="+mn-lt"/>
            </a:endParaRPr>
          </a:p>
          <a:p>
            <a:pPr marL="285750" indent="-285750" algn="l">
              <a:buFont typeface="Arial" panose="020B0604020202020204" pitchFamily="34" charset="0"/>
              <a:buChar char="•"/>
            </a:pPr>
            <a:r>
              <a:rPr lang="en-US" sz="1200" b="0" i="0" dirty="0" err="1">
                <a:solidFill>
                  <a:srgbClr val="212121"/>
                </a:solidFill>
                <a:effectLst/>
                <a:latin typeface="+mn-lt"/>
              </a:rPr>
              <a:t>Semua</a:t>
            </a:r>
            <a:r>
              <a:rPr lang="en-US" sz="1200" b="0" i="0" dirty="0">
                <a:solidFill>
                  <a:srgbClr val="212121"/>
                </a:solidFill>
                <a:effectLst/>
                <a:latin typeface="+mn-lt"/>
              </a:rPr>
              <a:t> </a:t>
            </a:r>
            <a:r>
              <a:rPr lang="en-US" sz="1200" b="0" i="0" dirty="0" err="1">
                <a:solidFill>
                  <a:srgbClr val="212121"/>
                </a:solidFill>
                <a:effectLst/>
                <a:latin typeface="+mn-lt"/>
              </a:rPr>
              <a:t>jenis</a:t>
            </a:r>
            <a:r>
              <a:rPr lang="en-US" sz="1200" b="0" i="0" dirty="0">
                <a:solidFill>
                  <a:srgbClr val="212121"/>
                </a:solidFill>
                <a:effectLst/>
                <a:latin typeface="+mn-lt"/>
              </a:rPr>
              <a:t> customer </a:t>
            </a:r>
            <a:r>
              <a:rPr lang="en-US" sz="1200" b="0" i="0" dirty="0" err="1">
                <a:solidFill>
                  <a:srgbClr val="212121"/>
                </a:solidFill>
                <a:effectLst/>
                <a:latin typeface="+mn-lt"/>
              </a:rPr>
              <a:t>berdasarkan</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usia</a:t>
            </a:r>
            <a:r>
              <a:rPr lang="en-US" sz="1200" b="0" i="0" dirty="0">
                <a:solidFill>
                  <a:srgbClr val="212121"/>
                </a:solidFill>
                <a:effectLst/>
                <a:latin typeface="+mn-lt"/>
              </a:rPr>
              <a:t> paling </a:t>
            </a:r>
            <a:r>
              <a:rPr lang="en-US" sz="1200" b="0" i="0" dirty="0" err="1">
                <a:solidFill>
                  <a:srgbClr val="212121"/>
                </a:solidFill>
                <a:effectLst/>
                <a:latin typeface="+mn-lt"/>
              </a:rPr>
              <a:t>banyak</a:t>
            </a:r>
            <a:r>
              <a:rPr lang="en-US" sz="1200" b="0" i="0" dirty="0">
                <a:solidFill>
                  <a:srgbClr val="212121"/>
                </a:solidFill>
                <a:effectLst/>
                <a:latin typeface="+mn-lt"/>
              </a:rPr>
              <a:t> </a:t>
            </a:r>
            <a:r>
              <a:rPr lang="en-US" sz="1200" b="0" i="0" dirty="0" err="1">
                <a:solidFill>
                  <a:srgbClr val="212121"/>
                </a:solidFill>
                <a:effectLst/>
                <a:latin typeface="+mn-lt"/>
              </a:rPr>
              <a:t>melakukan</a:t>
            </a:r>
            <a:r>
              <a:rPr lang="en-US" sz="1200" b="0" i="0" dirty="0">
                <a:solidFill>
                  <a:srgbClr val="212121"/>
                </a:solidFill>
                <a:effectLst/>
                <a:latin typeface="+mn-lt"/>
              </a:rPr>
              <a:t> </a:t>
            </a:r>
            <a:r>
              <a:rPr lang="en-US" sz="1200" b="0" i="0" dirty="0" err="1">
                <a:solidFill>
                  <a:srgbClr val="212121"/>
                </a:solidFill>
                <a:effectLst/>
                <a:latin typeface="+mn-lt"/>
              </a:rPr>
              <a:t>transaksi</a:t>
            </a:r>
            <a:r>
              <a:rPr lang="en-US" sz="1200" b="0" i="0" dirty="0">
                <a:solidFill>
                  <a:srgbClr val="212121"/>
                </a:solidFill>
                <a:effectLst/>
                <a:latin typeface="+mn-lt"/>
              </a:rPr>
              <a:t>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metode</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 </a:t>
            </a:r>
            <a:r>
              <a:rPr lang="en-US" sz="1200" b="0" i="0" dirty="0" err="1">
                <a:solidFill>
                  <a:srgbClr val="212121"/>
                </a:solidFill>
                <a:effectLst/>
                <a:latin typeface="+mn-lt"/>
              </a:rPr>
              <a:t>melalui</a:t>
            </a:r>
            <a:r>
              <a:rPr lang="en-US" sz="1200" b="0" i="0" dirty="0">
                <a:solidFill>
                  <a:srgbClr val="212121"/>
                </a:solidFill>
                <a:effectLst/>
                <a:latin typeface="+mn-lt"/>
              </a:rPr>
              <a:t> Store</a:t>
            </a:r>
          </a:p>
          <a:p>
            <a:pPr marL="285750" indent="-285750" algn="l">
              <a:buFont typeface="Arial" panose="020B0604020202020204" pitchFamily="34" charset="0"/>
              <a:buChar char="•"/>
            </a:pPr>
            <a:endParaRPr lang="en-US" sz="1200" b="0" i="0" dirty="0">
              <a:solidFill>
                <a:srgbClr val="212121"/>
              </a:solidFill>
              <a:effectLst/>
              <a:latin typeface="+mn-lt"/>
            </a:endParaRPr>
          </a:p>
          <a:p>
            <a:pPr marL="285750" indent="-285750" algn="l">
              <a:buFont typeface="Arial" panose="020B0604020202020204" pitchFamily="34" charset="0"/>
              <a:buChar char="•"/>
            </a:pPr>
            <a:r>
              <a:rPr lang="en-US" sz="1200" b="0" i="0" dirty="0" err="1">
                <a:solidFill>
                  <a:srgbClr val="212121"/>
                </a:solidFill>
                <a:effectLst/>
                <a:latin typeface="+mn-lt"/>
              </a:rPr>
              <a:t>Untuk</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 </a:t>
            </a:r>
            <a:r>
              <a:rPr lang="en-US" sz="1200" b="0" i="0" dirty="0" err="1">
                <a:solidFill>
                  <a:srgbClr val="212121"/>
                </a:solidFill>
                <a:effectLst/>
                <a:latin typeface="+mn-lt"/>
              </a:rPr>
              <a:t>melalui</a:t>
            </a:r>
            <a:r>
              <a:rPr lang="en-US" sz="1200" b="0" i="0" dirty="0">
                <a:solidFill>
                  <a:srgbClr val="212121"/>
                </a:solidFill>
                <a:effectLst/>
                <a:latin typeface="+mn-lt"/>
              </a:rPr>
              <a:t> Catalog </a:t>
            </a:r>
            <a:r>
              <a:rPr lang="en-US" sz="1200" b="0" i="0" dirty="0" err="1">
                <a:solidFill>
                  <a:srgbClr val="212121"/>
                </a:solidFill>
                <a:effectLst/>
                <a:latin typeface="+mn-lt"/>
              </a:rPr>
              <a:t>lebih</a:t>
            </a:r>
            <a:r>
              <a:rPr lang="en-US" sz="1200" b="0" i="0" dirty="0">
                <a:solidFill>
                  <a:srgbClr val="212121"/>
                </a:solidFill>
                <a:effectLst/>
                <a:latin typeface="+mn-lt"/>
              </a:rPr>
              <a:t> </a:t>
            </a:r>
            <a:r>
              <a:rPr lang="en-US" sz="1200" b="0" i="0" dirty="0" err="1">
                <a:solidFill>
                  <a:srgbClr val="212121"/>
                </a:solidFill>
                <a:effectLst/>
                <a:latin typeface="+mn-lt"/>
              </a:rPr>
              <a:t>disukai</a:t>
            </a:r>
            <a:r>
              <a:rPr lang="en-US" sz="1200" b="0" i="0" dirty="0">
                <a:solidFill>
                  <a:srgbClr val="212121"/>
                </a:solidFill>
                <a:effectLst/>
                <a:latin typeface="+mn-lt"/>
              </a:rPr>
              <a:t> oleh Customer </a:t>
            </a:r>
            <a:r>
              <a:rPr lang="en-US" sz="1200" b="0" i="0" dirty="0" err="1">
                <a:solidFill>
                  <a:srgbClr val="212121"/>
                </a:solidFill>
                <a:effectLst/>
                <a:latin typeface="+mn-lt"/>
              </a:rPr>
              <a:t>dengan</a:t>
            </a:r>
            <a:r>
              <a:rPr lang="en-US" sz="1200" b="0" i="0" dirty="0">
                <a:solidFill>
                  <a:srgbClr val="212121"/>
                </a:solidFill>
                <a:effectLst/>
                <a:latin typeface="+mn-lt"/>
              </a:rPr>
              <a:t> </a:t>
            </a:r>
            <a:r>
              <a:rPr lang="en-US" sz="1200" b="0" i="0" dirty="0" err="1">
                <a:solidFill>
                  <a:srgbClr val="212121"/>
                </a:solidFill>
                <a:effectLst/>
                <a:latin typeface="+mn-lt"/>
              </a:rPr>
              <a:t>kategori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a:t>
            </a:r>
            <a:r>
              <a:rPr lang="en-US" sz="1200" b="0" i="0" dirty="0" err="1">
                <a:solidFill>
                  <a:srgbClr val="212121"/>
                </a:solidFill>
                <a:effectLst/>
                <a:latin typeface="+mn-lt"/>
              </a:rPr>
              <a:t>Millenial</a:t>
            </a:r>
            <a:endParaRPr lang="en-US" sz="1200" b="0" i="0" dirty="0">
              <a:solidFill>
                <a:srgbClr val="212121"/>
              </a:solidFill>
              <a:effectLst/>
              <a:latin typeface="+mn-lt"/>
            </a:endParaRPr>
          </a:p>
        </p:txBody>
      </p:sp>
      <p:pic>
        <p:nvPicPr>
          <p:cNvPr id="4" name="Picture 3">
            <a:extLst>
              <a:ext uri="{FF2B5EF4-FFF2-40B4-BE49-F238E27FC236}">
                <a16:creationId xmlns:a16="http://schemas.microsoft.com/office/drawing/2014/main" id="{77BF4AD4-6ACF-6894-8EA9-22DD4C718A4C}"/>
              </a:ext>
            </a:extLst>
          </p:cNvPr>
          <p:cNvPicPr>
            <a:picLocks noChangeAspect="1"/>
          </p:cNvPicPr>
          <p:nvPr/>
        </p:nvPicPr>
        <p:blipFill>
          <a:blip r:embed="rId4"/>
          <a:stretch>
            <a:fillRect/>
          </a:stretch>
        </p:blipFill>
        <p:spPr>
          <a:xfrm>
            <a:off x="1293351" y="1469411"/>
            <a:ext cx="4391075" cy="2653572"/>
          </a:xfrm>
          <a:prstGeom prst="rect">
            <a:avLst/>
          </a:prstGeom>
          <a:ln>
            <a:solidFill>
              <a:schemeClr val="tx1"/>
            </a:solidFill>
          </a:ln>
        </p:spPr>
      </p:pic>
    </p:spTree>
    <p:extLst>
      <p:ext uri="{BB962C8B-B14F-4D97-AF65-F5344CB8AC3E}">
        <p14:creationId xmlns:p14="http://schemas.microsoft.com/office/powerpoint/2010/main" val="183859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274961" y="819693"/>
            <a:ext cx="8520600" cy="4098600"/>
          </a:xfrm>
          <a:prstGeom prst="rect">
            <a:avLst/>
          </a:prstGeom>
        </p:spPr>
        <p:txBody>
          <a:bodyPr spcFirstLastPara="1" wrap="square" lIns="91425" tIns="91425" rIns="91425" bIns="91425" anchor="t" anchorCtr="0">
            <a:normAutofit/>
          </a:bodyPr>
          <a:lstStyle/>
          <a:p>
            <a:pPr marL="933450" lvl="1">
              <a:lnSpc>
                <a:spcPct val="150000"/>
              </a:lnSpc>
              <a:buClr>
                <a:schemeClr val="dk1"/>
              </a:buClr>
              <a:buSzPts val="1500"/>
              <a:buFont typeface="+mj-lt"/>
              <a:buAutoNum type="arabicPeriod" startAt="6"/>
            </a:pPr>
            <a:r>
              <a:rPr lang="en-US" sz="1200" b="1" dirty="0">
                <a:solidFill>
                  <a:schemeClr val="dk1"/>
                </a:solidFill>
                <a:latin typeface="+mn-lt"/>
              </a:rPr>
              <a:t>Conversion Rate Based on Income, Spending, and Age</a:t>
            </a:r>
          </a:p>
          <a:p>
            <a:pPr marL="1301750" lvl="2" indent="-228600">
              <a:lnSpc>
                <a:spcPct val="150000"/>
              </a:lnSpc>
              <a:buClr>
                <a:schemeClr val="dk1"/>
              </a:buClr>
              <a:buSzPts val="1500"/>
              <a:buFont typeface="+mj-lt"/>
              <a:buAutoNum type="arabicPeriod" startAt="6"/>
            </a:pPr>
            <a:endParaRPr lang="en-US" sz="1200" b="1" dirty="0">
              <a:solidFill>
                <a:schemeClr val="dk1"/>
              </a:solidFill>
              <a:latin typeface="+mn-lt"/>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hlinkClick r:id="rId3"/>
              </a:rPr>
              <a:t>Untuk selengkapnya, dapat melihat google collab </a:t>
            </a:r>
            <a:r>
              <a:rPr lang="en" sz="1100" dirty="0">
                <a:hlinkClick r:id="rId3"/>
              </a:rPr>
              <a:t>disini</a:t>
            </a:r>
            <a:endParaRPr sz="1100" dirty="0">
              <a:solidFill>
                <a:srgbClr val="000000"/>
              </a:solidFill>
            </a:endParaRPr>
          </a:p>
        </p:txBody>
      </p:sp>
      <p:sp>
        <p:nvSpPr>
          <p:cNvPr id="6" name="TextBox 5">
            <a:extLst>
              <a:ext uri="{FF2B5EF4-FFF2-40B4-BE49-F238E27FC236}">
                <a16:creationId xmlns:a16="http://schemas.microsoft.com/office/drawing/2014/main" id="{42C020C8-5105-BBC9-3C14-F5C12ABC3CDA}"/>
              </a:ext>
            </a:extLst>
          </p:cNvPr>
          <p:cNvSpPr txBox="1"/>
          <p:nvPr/>
        </p:nvSpPr>
        <p:spPr>
          <a:xfrm>
            <a:off x="1260869" y="3624218"/>
            <a:ext cx="7650433" cy="1384995"/>
          </a:xfrm>
          <a:prstGeom prst="rect">
            <a:avLst/>
          </a:prstGeom>
          <a:noFill/>
        </p:spPr>
        <p:txBody>
          <a:bodyPr wrap="square">
            <a:spAutoFit/>
          </a:bodyPr>
          <a:lstStyle/>
          <a:p>
            <a:r>
              <a:rPr lang="en-US" sz="1200" dirty="0">
                <a:solidFill>
                  <a:schemeClr val="dk1"/>
                </a:solidFill>
                <a:latin typeface="+mn-lt"/>
              </a:rPr>
              <a:t>Key Takeaways:</a:t>
            </a:r>
          </a:p>
          <a:p>
            <a:pPr marL="171450" indent="-171450" algn="l">
              <a:buFont typeface="Arial" panose="020B0604020202020204" pitchFamily="34" charset="0"/>
              <a:buChar char="•"/>
            </a:pPr>
            <a:r>
              <a:rPr lang="en-US" sz="1200" b="0" i="0" dirty="0" err="1">
                <a:solidFill>
                  <a:srgbClr val="212121"/>
                </a:solidFill>
                <a:effectLst/>
                <a:latin typeface="+mn-lt"/>
              </a:rPr>
              <a:t>Terdapat</a:t>
            </a:r>
            <a:r>
              <a:rPr lang="en-US" sz="1200" b="0" i="0" dirty="0">
                <a:solidFill>
                  <a:srgbClr val="212121"/>
                </a:solidFill>
                <a:effectLst/>
                <a:latin typeface="+mn-lt"/>
              </a:rPr>
              <a:t> </a:t>
            </a: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positif</a:t>
            </a:r>
            <a:r>
              <a:rPr lang="en-US" sz="1200" b="0" i="0" dirty="0">
                <a:solidFill>
                  <a:srgbClr val="212121"/>
                </a:solidFill>
                <a:effectLst/>
                <a:latin typeface="+mn-lt"/>
              </a:rPr>
              <a:t> pada Income dan </a:t>
            </a:r>
            <a:r>
              <a:rPr lang="en-US" sz="1200" b="0" i="0" dirty="0" err="1">
                <a:solidFill>
                  <a:srgbClr val="212121"/>
                </a:solidFill>
                <a:effectLst/>
                <a:latin typeface="+mn-lt"/>
              </a:rPr>
              <a:t>Total_Spending</a:t>
            </a:r>
            <a:r>
              <a:rPr lang="en-US" sz="1200" b="0" i="0" dirty="0">
                <a:solidFill>
                  <a:srgbClr val="212121"/>
                </a:solidFill>
                <a:effectLst/>
                <a:latin typeface="+mn-lt"/>
              </a:rPr>
              <a:t> </a:t>
            </a:r>
            <a:r>
              <a:rPr lang="en-US" sz="1200" b="0" i="0" dirty="0" err="1">
                <a:solidFill>
                  <a:srgbClr val="212121"/>
                </a:solidFill>
                <a:effectLst/>
                <a:latin typeface="+mn-lt"/>
              </a:rPr>
              <a:t>terhadap</a:t>
            </a:r>
            <a:r>
              <a:rPr lang="en-US" sz="1200" b="0" i="0" dirty="0">
                <a:solidFill>
                  <a:srgbClr val="212121"/>
                </a:solidFill>
                <a:effectLst/>
                <a:latin typeface="+mn-lt"/>
              </a:rPr>
              <a:t> </a:t>
            </a:r>
            <a:r>
              <a:rPr lang="en-US" sz="1200" b="0" i="0" dirty="0" err="1">
                <a:solidFill>
                  <a:srgbClr val="212121"/>
                </a:solidFill>
                <a:effectLst/>
                <a:latin typeface="+mn-lt"/>
              </a:rPr>
              <a:t>conveersion</a:t>
            </a:r>
            <a:r>
              <a:rPr lang="en-US" sz="1200" b="0" i="0" dirty="0">
                <a:solidFill>
                  <a:srgbClr val="212121"/>
                </a:solidFill>
                <a:effectLst/>
                <a:latin typeface="+mn-lt"/>
              </a:rPr>
              <a:t> rate, </a:t>
            </a:r>
            <a:r>
              <a:rPr lang="en-US" sz="1200" b="0" i="0" dirty="0" err="1">
                <a:solidFill>
                  <a:srgbClr val="212121"/>
                </a:solidFill>
                <a:effectLst/>
                <a:latin typeface="+mn-lt"/>
              </a:rPr>
              <a:t>hal</a:t>
            </a:r>
            <a:r>
              <a:rPr lang="en-US" sz="1200" b="0" i="0" dirty="0">
                <a:solidFill>
                  <a:srgbClr val="212121"/>
                </a:solidFill>
                <a:effectLst/>
                <a:latin typeface="+mn-lt"/>
              </a:rPr>
              <a:t> </a:t>
            </a:r>
            <a:r>
              <a:rPr lang="en-US" sz="1200" b="0" i="0" dirty="0" err="1">
                <a:solidFill>
                  <a:srgbClr val="212121"/>
                </a:solidFill>
                <a:effectLst/>
                <a:latin typeface="+mn-lt"/>
              </a:rPr>
              <a:t>ini</a:t>
            </a:r>
            <a:r>
              <a:rPr lang="en-US" sz="1200" b="0" i="0" dirty="0">
                <a:solidFill>
                  <a:srgbClr val="212121"/>
                </a:solidFill>
                <a:effectLst/>
                <a:latin typeface="+mn-lt"/>
              </a:rPr>
              <a:t> </a:t>
            </a:r>
            <a:r>
              <a:rPr lang="en-US" sz="1200" b="0" i="0" dirty="0" err="1">
                <a:solidFill>
                  <a:srgbClr val="212121"/>
                </a:solidFill>
                <a:effectLst/>
                <a:latin typeface="+mn-lt"/>
              </a:rPr>
              <a:t>berarti</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Income </a:t>
            </a:r>
            <a:r>
              <a:rPr lang="en-US" sz="1200" b="0" i="0" dirty="0" err="1">
                <a:solidFill>
                  <a:srgbClr val="212121"/>
                </a:solidFill>
                <a:effectLst/>
                <a:latin typeface="+mn-lt"/>
              </a:rPr>
              <a:t>atau</a:t>
            </a:r>
            <a:r>
              <a:rPr lang="en-US" sz="1200" b="0" i="0" dirty="0">
                <a:solidFill>
                  <a:srgbClr val="212121"/>
                </a:solidFill>
                <a:effectLst/>
                <a:latin typeface="+mn-lt"/>
              </a:rPr>
              <a:t> Total Spending </a:t>
            </a:r>
            <a:r>
              <a:rPr lang="en-US" sz="1200" b="0" i="0" dirty="0" err="1">
                <a:solidFill>
                  <a:srgbClr val="212121"/>
                </a:solidFill>
                <a:effectLst/>
                <a:latin typeface="+mn-lt"/>
              </a:rPr>
              <a:t>maka</a:t>
            </a:r>
            <a:r>
              <a:rPr lang="en-US" sz="1200" b="0" i="0" dirty="0">
                <a:solidFill>
                  <a:srgbClr val="212121"/>
                </a:solidFill>
                <a:effectLst/>
                <a:latin typeface="+mn-lt"/>
              </a:rPr>
              <a:t> </a:t>
            </a:r>
            <a:r>
              <a:rPr lang="en-US" sz="1200" b="0" i="0" dirty="0" err="1">
                <a:solidFill>
                  <a:srgbClr val="212121"/>
                </a:solidFill>
                <a:effectLst/>
                <a:latin typeface="+mn-lt"/>
              </a:rPr>
              <a:t>semakin</a:t>
            </a:r>
            <a:r>
              <a:rPr lang="en-US" sz="1200" b="0" i="0" dirty="0">
                <a:solidFill>
                  <a:srgbClr val="212121"/>
                </a:solidFill>
                <a:effectLst/>
                <a:latin typeface="+mn-lt"/>
              </a:rPr>
              <a:t> </a:t>
            </a:r>
            <a:r>
              <a:rPr lang="en-US" sz="1200" b="0" i="0" dirty="0" err="1">
                <a:solidFill>
                  <a:srgbClr val="212121"/>
                </a:solidFill>
                <a:effectLst/>
                <a:latin typeface="+mn-lt"/>
              </a:rPr>
              <a:t>tinggi</a:t>
            </a:r>
            <a:r>
              <a:rPr lang="en-US" sz="1200" b="0" i="0" dirty="0">
                <a:solidFill>
                  <a:srgbClr val="212121"/>
                </a:solidFill>
                <a:effectLst/>
                <a:latin typeface="+mn-lt"/>
              </a:rPr>
              <a:t> juga </a:t>
            </a:r>
            <a:r>
              <a:rPr lang="en-US" sz="1200" b="0" i="0" dirty="0" err="1">
                <a:solidFill>
                  <a:srgbClr val="212121"/>
                </a:solidFill>
                <a:effectLst/>
                <a:latin typeface="+mn-lt"/>
              </a:rPr>
              <a:t>tingkat</a:t>
            </a:r>
            <a:r>
              <a:rPr lang="en-US" sz="1200" b="0" i="0" dirty="0">
                <a:solidFill>
                  <a:srgbClr val="212121"/>
                </a:solidFill>
                <a:effectLst/>
                <a:latin typeface="+mn-lt"/>
              </a:rPr>
              <a:t> </a:t>
            </a:r>
            <a:r>
              <a:rPr lang="en-US" sz="1200" b="0" i="0" dirty="0" err="1">
                <a:solidFill>
                  <a:srgbClr val="212121"/>
                </a:solidFill>
                <a:effectLst/>
                <a:latin typeface="+mn-lt"/>
              </a:rPr>
              <a:t>konversi</a:t>
            </a:r>
            <a:r>
              <a:rPr lang="en-US" sz="1200" b="0" i="0" dirty="0">
                <a:solidFill>
                  <a:srgbClr val="212121"/>
                </a:solidFill>
                <a:effectLst/>
                <a:latin typeface="+mn-lt"/>
              </a:rPr>
              <a:t> </a:t>
            </a:r>
            <a:r>
              <a:rPr lang="en-US" sz="1200" b="0" i="0" dirty="0" err="1">
                <a:solidFill>
                  <a:srgbClr val="212121"/>
                </a:solidFill>
                <a:effectLst/>
                <a:latin typeface="+mn-lt"/>
              </a:rPr>
              <a:t>atau</a:t>
            </a:r>
            <a:r>
              <a:rPr lang="en-US" sz="1200" b="0" i="0" dirty="0">
                <a:solidFill>
                  <a:srgbClr val="212121"/>
                </a:solidFill>
                <a:effectLst/>
                <a:latin typeface="+mn-lt"/>
              </a:rPr>
              <a:t> </a:t>
            </a:r>
            <a:r>
              <a:rPr lang="en-US" sz="1200" b="0" i="0" dirty="0" err="1">
                <a:solidFill>
                  <a:srgbClr val="212121"/>
                </a:solidFill>
                <a:effectLst/>
                <a:latin typeface="+mn-lt"/>
              </a:rPr>
              <a:t>pembelian</a:t>
            </a:r>
            <a:r>
              <a:rPr lang="en-US" sz="1200" b="0" i="0" dirty="0">
                <a:solidFill>
                  <a:srgbClr val="212121"/>
                </a:solidFill>
                <a:effectLst/>
                <a:latin typeface="+mn-lt"/>
              </a:rPr>
              <a:t> </a:t>
            </a:r>
            <a:r>
              <a:rPr lang="en-US" sz="1200" b="0" i="0" dirty="0" err="1">
                <a:solidFill>
                  <a:srgbClr val="212121"/>
                </a:solidFill>
                <a:effectLst/>
                <a:latin typeface="+mn-lt"/>
              </a:rPr>
              <a:t>dari</a:t>
            </a:r>
            <a:r>
              <a:rPr lang="en-US" sz="1200" b="0" i="0" dirty="0">
                <a:solidFill>
                  <a:srgbClr val="212121"/>
                </a:solidFill>
                <a:effectLst/>
                <a:latin typeface="+mn-lt"/>
              </a:rPr>
              <a:t> customer</a:t>
            </a:r>
          </a:p>
          <a:p>
            <a:pPr marL="171450" indent="-171450" algn="l">
              <a:buFont typeface="Arial" panose="020B0604020202020204" pitchFamily="34" charset="0"/>
              <a:buChar char="•"/>
            </a:pPr>
            <a:endParaRPr lang="en-US" sz="1200" dirty="0">
              <a:solidFill>
                <a:srgbClr val="212121"/>
              </a:solidFill>
              <a:latin typeface="+mn-lt"/>
            </a:endParaRPr>
          </a:p>
          <a:p>
            <a:pPr marL="171450" indent="-171450" algn="l">
              <a:buFont typeface="Arial" panose="020B0604020202020204" pitchFamily="34" charset="0"/>
              <a:buChar char="•"/>
            </a:pP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a:t>
            </a:r>
            <a:r>
              <a:rPr lang="en-US" sz="1200" b="0" i="0" dirty="0" err="1">
                <a:solidFill>
                  <a:srgbClr val="212121"/>
                </a:solidFill>
                <a:effectLst/>
                <a:latin typeface="+mn-lt"/>
              </a:rPr>
              <a:t>dengan</a:t>
            </a:r>
            <a:r>
              <a:rPr lang="en-US" sz="1200" b="0" i="0" dirty="0">
                <a:solidFill>
                  <a:srgbClr val="212121"/>
                </a:solidFill>
                <a:effectLst/>
                <a:latin typeface="+mn-lt"/>
              </a:rPr>
              <a:t> Conversion Rate </a:t>
            </a:r>
            <a:r>
              <a:rPr lang="en-US" sz="1200" b="0" i="0" dirty="0" err="1">
                <a:solidFill>
                  <a:srgbClr val="212121"/>
                </a:solidFill>
                <a:effectLst/>
                <a:latin typeface="+mn-lt"/>
              </a:rPr>
              <a:t>tidak</a:t>
            </a:r>
            <a:r>
              <a:rPr lang="en-US" sz="1200" b="0" i="0" dirty="0">
                <a:solidFill>
                  <a:srgbClr val="212121"/>
                </a:solidFill>
                <a:effectLst/>
                <a:latin typeface="+mn-lt"/>
              </a:rPr>
              <a:t> </a:t>
            </a:r>
            <a:r>
              <a:rPr lang="en-US" sz="1200" b="0" i="0" dirty="0" err="1">
                <a:solidFill>
                  <a:srgbClr val="212121"/>
                </a:solidFill>
                <a:effectLst/>
                <a:latin typeface="+mn-lt"/>
              </a:rPr>
              <a:t>menunjukkan</a:t>
            </a:r>
            <a:r>
              <a:rPr lang="en-US" sz="1200" b="0" i="0" dirty="0">
                <a:solidFill>
                  <a:srgbClr val="212121"/>
                </a:solidFill>
                <a:effectLst/>
                <a:latin typeface="+mn-lt"/>
              </a:rPr>
              <a:t> </a:t>
            </a:r>
            <a:r>
              <a:rPr lang="en-US" sz="1200" b="0" i="0" dirty="0" err="1">
                <a:solidFill>
                  <a:srgbClr val="212121"/>
                </a:solidFill>
                <a:effectLst/>
                <a:latin typeface="+mn-lt"/>
              </a:rPr>
              <a:t>adanya</a:t>
            </a:r>
            <a:r>
              <a:rPr lang="en-US" sz="1200" b="0" i="0" dirty="0">
                <a:solidFill>
                  <a:srgbClr val="212121"/>
                </a:solidFill>
                <a:effectLst/>
                <a:latin typeface="+mn-lt"/>
              </a:rPr>
              <a:t> </a:t>
            </a:r>
            <a:r>
              <a:rPr lang="en-US" sz="1200" b="0" i="0" dirty="0" err="1">
                <a:solidFill>
                  <a:srgbClr val="212121"/>
                </a:solidFill>
                <a:effectLst/>
                <a:latin typeface="+mn-lt"/>
              </a:rPr>
              <a:t>korelasi</a:t>
            </a:r>
            <a:r>
              <a:rPr lang="en-US" sz="1200" b="0" i="0" dirty="0">
                <a:solidFill>
                  <a:srgbClr val="212121"/>
                </a:solidFill>
                <a:effectLst/>
                <a:latin typeface="+mn-lt"/>
              </a:rPr>
              <a:t> </a:t>
            </a:r>
            <a:r>
              <a:rPr lang="en-US" sz="1200" b="0" i="0" dirty="0" err="1">
                <a:solidFill>
                  <a:srgbClr val="212121"/>
                </a:solidFill>
                <a:effectLst/>
                <a:latin typeface="+mn-lt"/>
              </a:rPr>
              <a:t>atau</a:t>
            </a:r>
            <a:r>
              <a:rPr lang="en-US" sz="1200" b="0" i="0" dirty="0">
                <a:solidFill>
                  <a:srgbClr val="212121"/>
                </a:solidFill>
                <a:effectLst/>
                <a:latin typeface="+mn-lt"/>
              </a:rPr>
              <a:t> </a:t>
            </a:r>
            <a:r>
              <a:rPr lang="en-US" sz="1200" b="0" i="0" dirty="0" err="1">
                <a:solidFill>
                  <a:srgbClr val="212121"/>
                </a:solidFill>
                <a:effectLst/>
                <a:latin typeface="+mn-lt"/>
              </a:rPr>
              <a:t>netral</a:t>
            </a:r>
            <a:r>
              <a:rPr lang="en-US" sz="1200" b="0" i="0" dirty="0">
                <a:solidFill>
                  <a:srgbClr val="212121"/>
                </a:solidFill>
                <a:effectLst/>
                <a:latin typeface="+mn-lt"/>
              </a:rPr>
              <a:t>, </a:t>
            </a:r>
            <a:r>
              <a:rPr lang="en-US" sz="1200" b="0" i="0" dirty="0" err="1">
                <a:solidFill>
                  <a:srgbClr val="212121"/>
                </a:solidFill>
                <a:effectLst/>
                <a:latin typeface="+mn-lt"/>
              </a:rPr>
              <a:t>hal</a:t>
            </a:r>
            <a:r>
              <a:rPr lang="en-US" sz="1200" b="0" i="0" dirty="0">
                <a:solidFill>
                  <a:srgbClr val="212121"/>
                </a:solidFill>
                <a:effectLst/>
                <a:latin typeface="+mn-lt"/>
              </a:rPr>
              <a:t> </a:t>
            </a:r>
            <a:r>
              <a:rPr lang="en-US" sz="1200" b="0" i="0" dirty="0" err="1">
                <a:solidFill>
                  <a:srgbClr val="212121"/>
                </a:solidFill>
                <a:effectLst/>
                <a:latin typeface="+mn-lt"/>
              </a:rPr>
              <a:t>ini</a:t>
            </a:r>
            <a:r>
              <a:rPr lang="en-US" sz="1200" b="0" i="0" dirty="0">
                <a:solidFill>
                  <a:srgbClr val="212121"/>
                </a:solidFill>
                <a:effectLst/>
                <a:latin typeface="+mn-lt"/>
              </a:rPr>
              <a:t> </a:t>
            </a:r>
            <a:r>
              <a:rPr lang="en-US" sz="1200" b="0" i="0" dirty="0" err="1">
                <a:solidFill>
                  <a:srgbClr val="212121"/>
                </a:solidFill>
                <a:effectLst/>
                <a:latin typeface="+mn-lt"/>
              </a:rPr>
              <a:t>berarti</a:t>
            </a:r>
            <a:r>
              <a:rPr lang="en-US" sz="1200" b="0" i="0" dirty="0">
                <a:solidFill>
                  <a:srgbClr val="212121"/>
                </a:solidFill>
                <a:effectLst/>
                <a:latin typeface="+mn-lt"/>
              </a:rPr>
              <a:t> </a:t>
            </a:r>
            <a:r>
              <a:rPr lang="en-US" sz="1200" b="0" i="0" dirty="0" err="1">
                <a:solidFill>
                  <a:srgbClr val="212121"/>
                </a:solidFill>
                <a:effectLst/>
                <a:latin typeface="+mn-lt"/>
              </a:rPr>
              <a:t>umur</a:t>
            </a:r>
            <a:r>
              <a:rPr lang="en-US" sz="1200" b="0" i="0" dirty="0">
                <a:solidFill>
                  <a:srgbClr val="212121"/>
                </a:solidFill>
                <a:effectLst/>
                <a:latin typeface="+mn-lt"/>
              </a:rPr>
              <a:t> </a:t>
            </a:r>
            <a:r>
              <a:rPr lang="en-US" sz="1200" b="0" i="0" dirty="0" err="1">
                <a:solidFill>
                  <a:srgbClr val="212121"/>
                </a:solidFill>
                <a:effectLst/>
                <a:latin typeface="+mn-lt"/>
              </a:rPr>
              <a:t>tidak</a:t>
            </a:r>
            <a:r>
              <a:rPr lang="en-US" sz="1200" b="0" i="0" dirty="0">
                <a:solidFill>
                  <a:srgbClr val="212121"/>
                </a:solidFill>
                <a:effectLst/>
                <a:latin typeface="+mn-lt"/>
              </a:rPr>
              <a:t> </a:t>
            </a:r>
            <a:r>
              <a:rPr lang="en-US" sz="1200" b="0" i="0" dirty="0" err="1">
                <a:solidFill>
                  <a:srgbClr val="212121"/>
                </a:solidFill>
                <a:effectLst/>
                <a:latin typeface="+mn-lt"/>
              </a:rPr>
              <a:t>mempengaruhi</a:t>
            </a:r>
            <a:r>
              <a:rPr lang="en-US" sz="1200" b="0" i="0" dirty="0">
                <a:solidFill>
                  <a:srgbClr val="212121"/>
                </a:solidFill>
                <a:effectLst/>
                <a:latin typeface="+mn-lt"/>
              </a:rPr>
              <a:t> conversion rate.</a:t>
            </a:r>
          </a:p>
        </p:txBody>
      </p:sp>
      <p:pic>
        <p:nvPicPr>
          <p:cNvPr id="3" name="Picture 2">
            <a:extLst>
              <a:ext uri="{FF2B5EF4-FFF2-40B4-BE49-F238E27FC236}">
                <a16:creationId xmlns:a16="http://schemas.microsoft.com/office/drawing/2014/main" id="{CBE7422D-6A14-D0BB-7771-E5566F552888}"/>
              </a:ext>
            </a:extLst>
          </p:cNvPr>
          <p:cNvPicPr>
            <a:picLocks noChangeAspect="1"/>
          </p:cNvPicPr>
          <p:nvPr/>
        </p:nvPicPr>
        <p:blipFill>
          <a:blip r:embed="rId4"/>
          <a:stretch>
            <a:fillRect/>
          </a:stretch>
        </p:blipFill>
        <p:spPr>
          <a:xfrm>
            <a:off x="1173928" y="1295499"/>
            <a:ext cx="6796143" cy="2234973"/>
          </a:xfrm>
          <a:prstGeom prst="rect">
            <a:avLst/>
          </a:prstGeom>
          <a:ln>
            <a:solidFill>
              <a:schemeClr val="tx1"/>
            </a:solidFill>
          </a:ln>
        </p:spPr>
      </p:pic>
    </p:spTree>
    <p:extLst>
      <p:ext uri="{BB962C8B-B14F-4D97-AF65-F5344CB8AC3E}">
        <p14:creationId xmlns:p14="http://schemas.microsoft.com/office/powerpoint/2010/main" val="25248208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1635</TotalTime>
  <Words>1625</Words>
  <Application>Microsoft Office PowerPoint</Application>
  <PresentationFormat>On-screen Show (16:9)</PresentationFormat>
  <Paragraphs>199</Paragraphs>
  <Slides>23</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Nunito</vt:lpstr>
      <vt:lpstr>Dosis</vt:lpstr>
      <vt:lpstr>Roboto</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Conversion Rate Analysis Based on Income, Spending and Age</vt:lpstr>
      <vt:lpstr>Data Cleaning</vt:lpstr>
      <vt:lpstr>Data Cleaning</vt:lpstr>
      <vt:lpstr>Data Cleaning</vt:lpstr>
      <vt:lpstr>Data Cleaning</vt:lpstr>
      <vt:lpstr>Data Modeling</vt:lpstr>
      <vt:lpstr>Data Modeling</vt:lpstr>
      <vt:lpstr>Data Modeling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lpstr>Customer Personality Analysis for Marketing Retargeting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Oknardo Tulung</dc:creator>
  <cp:lastModifiedBy>Oknardo Tulung</cp:lastModifiedBy>
  <cp:revision>22</cp:revision>
  <dcterms:modified xsi:type="dcterms:W3CDTF">2024-07-29T11:13:00Z</dcterms:modified>
</cp:coreProperties>
</file>